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4" r:id="rId2"/>
    <p:sldId id="671" r:id="rId3"/>
    <p:sldId id="983" r:id="rId4"/>
    <p:sldId id="986" r:id="rId5"/>
    <p:sldId id="1016" r:id="rId6"/>
    <p:sldId id="1069" r:id="rId7"/>
    <p:sldId id="995" r:id="rId8"/>
    <p:sldId id="996" r:id="rId9"/>
    <p:sldId id="1006" r:id="rId10"/>
    <p:sldId id="1060" r:id="rId11"/>
    <p:sldId id="1068" r:id="rId12"/>
    <p:sldId id="1062" r:id="rId13"/>
    <p:sldId id="1063" r:id="rId14"/>
    <p:sldId id="1064" r:id="rId15"/>
    <p:sldId id="1065" r:id="rId16"/>
    <p:sldId id="1066" r:id="rId17"/>
    <p:sldId id="1067" r:id="rId18"/>
    <p:sldId id="926" r:id="rId19"/>
    <p:sldId id="982" r:id="rId20"/>
    <p:sldId id="823" r:id="rId21"/>
  </p:sldIdLst>
  <p:sldSz cx="9144000" cy="6858000" type="screen4x3"/>
  <p:notesSz cx="6670675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orient="horz" pos="3657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799">
          <p15:clr>
            <a:srgbClr val="A4A3A4"/>
          </p15:clr>
        </p15:guide>
        <p15:guide id="5" orient="horz" pos="4020">
          <p15:clr>
            <a:srgbClr val="A4A3A4"/>
          </p15:clr>
        </p15:guide>
        <p15:guide id="6" pos="3016">
          <p15:clr>
            <a:srgbClr val="A4A3A4"/>
          </p15:clr>
        </p15:guide>
        <p15:guide id="7" pos="340">
          <p15:clr>
            <a:srgbClr val="A4A3A4"/>
          </p15:clr>
        </p15:guide>
        <p15:guide id="8" pos="5420">
          <p15:clr>
            <a:srgbClr val="A4A3A4"/>
          </p15:clr>
        </p15:guide>
        <p15:guide id="9" pos="2744">
          <p15:clr>
            <a:srgbClr val="A4A3A4"/>
          </p15:clr>
        </p15:guide>
        <p15:guide id="10" pos="3923">
          <p15:clr>
            <a:srgbClr val="A4A3A4"/>
          </p15:clr>
        </p15:guide>
        <p15:guide id="11" pos="4785">
          <p15:clr>
            <a:srgbClr val="A4A3A4"/>
          </p15:clr>
        </p15:guide>
        <p15:guide id="12" pos="975">
          <p15:clr>
            <a:srgbClr val="A4A3A4"/>
          </p15:clr>
        </p15:guide>
        <p15:guide id="13" pos="1837">
          <p15:clr>
            <a:srgbClr val="A4A3A4"/>
          </p15:clr>
        </p15:guide>
        <p15:guide id="14" pos="2109">
          <p15:clr>
            <a:srgbClr val="A4A3A4"/>
          </p15:clr>
        </p15:guide>
        <p15:guide id="15" pos="3651">
          <p15:clr>
            <a:srgbClr val="A4A3A4"/>
          </p15:clr>
        </p15:guide>
        <p15:guide id="16" pos="1202">
          <p15:clr>
            <a:srgbClr val="A4A3A4"/>
          </p15:clr>
        </p15:guide>
        <p15:guide id="17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3867"/>
    <a:srgbClr val="782666"/>
    <a:srgbClr val="F00024"/>
    <a:srgbClr val="29CCF0"/>
    <a:srgbClr val="DCDCDC"/>
    <a:srgbClr val="000000"/>
    <a:srgbClr val="009F67"/>
    <a:srgbClr val="33CC33"/>
    <a:srgbClr val="66FF66"/>
    <a:srgbClr val="E3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92" autoAdjust="0"/>
    <p:restoredTop sz="94571" autoAdjust="0"/>
  </p:normalViewPr>
  <p:slideViewPr>
    <p:cSldViewPr showGuides="1">
      <p:cViewPr varScale="1">
        <p:scale>
          <a:sx n="105" d="100"/>
          <a:sy n="105" d="100"/>
        </p:scale>
        <p:origin x="1338" y="108"/>
      </p:cViewPr>
      <p:guideLst>
        <p:guide orient="horz" pos="1344"/>
        <p:guide orient="horz" pos="3657"/>
        <p:guide orient="horz" pos="300"/>
        <p:guide orient="horz" pos="799"/>
        <p:guide orient="horz" pos="4020"/>
        <p:guide pos="3016"/>
        <p:guide pos="340"/>
        <p:guide pos="5420"/>
        <p:guide pos="2744"/>
        <p:guide pos="3923"/>
        <p:guide pos="4785"/>
        <p:guide pos="975"/>
        <p:guide pos="1837"/>
        <p:guide pos="2109"/>
        <p:guide pos="3651"/>
        <p:guide pos="1202"/>
        <p:guide pos="4558"/>
      </p:guideLst>
    </p:cSldViewPr>
  </p:slideViewPr>
  <p:outlineViewPr>
    <p:cViewPr>
      <p:scale>
        <a:sx n="33" d="100"/>
        <a:sy n="33" d="100"/>
      </p:scale>
      <p:origin x="0" y="2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3274" y="77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WBFS01\31\AL\Rating\2019\Kennzahlen%20Rating%202030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GWBFS02\CTX-Homes$\Post.M\AppData\Roaming\Microsoft\Excel\20160830%20TP-EiB%20%20150%20MIO.%20EUR%20nach%20Zinsfixing%2031.08%20(version%202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715853834462422E-2"/>
          <c:y val="2.1798365122615803E-2"/>
          <c:w val="0.95628414616553759"/>
          <c:h val="0.78608995401460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'2005-2018'!$M$77</c:f>
              <c:strCache>
                <c:ptCount val="1"/>
                <c:pt idx="0">
                  <c:v>Neubau</c:v>
                </c:pt>
              </c:strCache>
            </c:strRef>
          </c:tx>
          <c:spPr>
            <a:solidFill>
              <a:srgbClr val="FFDD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'2005-2018'!$L$79:$L$91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2020</c:v>
                </c:pt>
                <c:pt idx="3">
                  <c:v>2022</c:v>
                </c:pt>
                <c:pt idx="4">
                  <c:v>2024</c:v>
                </c:pt>
                <c:pt idx="5">
                  <c:v>2026</c:v>
                </c:pt>
                <c:pt idx="6">
                  <c:v>2028</c:v>
                </c:pt>
                <c:pt idx="7">
                  <c:v>2030</c:v>
                </c:pt>
              </c:numCache>
            </c:numRef>
          </c:cat>
          <c:val>
            <c:numRef>
              <c:f>'2005-2018'!$M$79:$M$91</c:f>
              <c:numCache>
                <c:formatCode>0.0</c:formatCode>
                <c:ptCount val="8"/>
                <c:pt idx="0" formatCode="General">
                  <c:v>105.5</c:v>
                </c:pt>
                <c:pt idx="1">
                  <c:v>138.71822009000002</c:v>
                </c:pt>
                <c:pt idx="2">
                  <c:v>396.49966736130693</c:v>
                </c:pt>
                <c:pt idx="3">
                  <c:v>452.29137146904213</c:v>
                </c:pt>
                <c:pt idx="4">
                  <c:v>498.26595422756225</c:v>
                </c:pt>
                <c:pt idx="5">
                  <c:v>251.84227049941649</c:v>
                </c:pt>
                <c:pt idx="6">
                  <c:v>140.11777779555422</c:v>
                </c:pt>
                <c:pt idx="7">
                  <c:v>80.944292438188228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A2-4A21-8034-0085F14F9A02}"/>
            </c:ext>
          </c:extLst>
        </c:ser>
        <c:ser>
          <c:idx val="1"/>
          <c:order val="1"/>
          <c:tx>
            <c:strRef>
              <c:f>'2005-2018'!$N$77</c:f>
              <c:strCache>
                <c:ptCount val="1"/>
                <c:pt idx="0">
                  <c:v>Modernisierung</c:v>
                </c:pt>
              </c:strCache>
            </c:strRef>
          </c:tx>
          <c:spPr>
            <a:solidFill>
              <a:srgbClr val="E8316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'2005-2018'!$L$79:$L$91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2020</c:v>
                </c:pt>
                <c:pt idx="3">
                  <c:v>2022</c:v>
                </c:pt>
                <c:pt idx="4">
                  <c:v>2024</c:v>
                </c:pt>
                <c:pt idx="5">
                  <c:v>2026</c:v>
                </c:pt>
                <c:pt idx="6">
                  <c:v>2028</c:v>
                </c:pt>
                <c:pt idx="7">
                  <c:v>2030</c:v>
                </c:pt>
              </c:numCache>
            </c:numRef>
          </c:cat>
          <c:val>
            <c:numRef>
              <c:f>'2005-2018'!$N$79:$N$91</c:f>
              <c:numCache>
                <c:formatCode>0.0</c:formatCode>
                <c:ptCount val="8"/>
                <c:pt idx="0" formatCode="#,##0.0">
                  <c:v>47.379586369999998</c:v>
                </c:pt>
                <c:pt idx="1">
                  <c:v>32.640374770000001</c:v>
                </c:pt>
                <c:pt idx="2">
                  <c:v>69.271536505922001</c:v>
                </c:pt>
                <c:pt idx="3">
                  <c:v>110.64458719970125</c:v>
                </c:pt>
                <c:pt idx="4">
                  <c:v>76.008367679999992</c:v>
                </c:pt>
                <c:pt idx="5">
                  <c:v>63.705698992222217</c:v>
                </c:pt>
                <c:pt idx="6">
                  <c:v>53.909633079999999</c:v>
                </c:pt>
                <c:pt idx="7">
                  <c:v>39.53195625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A2-4A21-8034-0085F14F9A02}"/>
            </c:ext>
          </c:extLst>
        </c:ser>
        <c:ser>
          <c:idx val="2"/>
          <c:order val="2"/>
          <c:tx>
            <c:strRef>
              <c:f>'2005-2018'!$O$77</c:f>
              <c:strCache>
                <c:ptCount val="1"/>
                <c:pt idx="0">
                  <c:v>Instandhaltung</c:v>
                </c:pt>
              </c:strCache>
            </c:strRef>
          </c:tx>
          <c:spPr>
            <a:solidFill>
              <a:srgbClr val="3FC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'2005-2018'!$L$79:$L$91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2020</c:v>
                </c:pt>
                <c:pt idx="3">
                  <c:v>2022</c:v>
                </c:pt>
                <c:pt idx="4">
                  <c:v>2024</c:v>
                </c:pt>
                <c:pt idx="5">
                  <c:v>2026</c:v>
                </c:pt>
                <c:pt idx="6">
                  <c:v>2028</c:v>
                </c:pt>
                <c:pt idx="7">
                  <c:v>2030</c:v>
                </c:pt>
              </c:numCache>
            </c:numRef>
          </c:cat>
          <c:val>
            <c:numRef>
              <c:f>'2005-2018'!$O$79:$O$91</c:f>
              <c:numCache>
                <c:formatCode>0.0</c:formatCode>
                <c:ptCount val="8"/>
                <c:pt idx="0">
                  <c:v>67.020682589999993</c:v>
                </c:pt>
                <c:pt idx="1">
                  <c:v>72.864329150000003</c:v>
                </c:pt>
                <c:pt idx="2">
                  <c:v>74.864038906459996</c:v>
                </c:pt>
                <c:pt idx="3">
                  <c:v>81.472392567880021</c:v>
                </c:pt>
                <c:pt idx="4">
                  <c:v>94.111942575516011</c:v>
                </c:pt>
                <c:pt idx="5">
                  <c:v>100.49011926518256</c:v>
                </c:pt>
                <c:pt idx="6">
                  <c:v>105.13880688670942</c:v>
                </c:pt>
                <c:pt idx="7">
                  <c:v>111.69350763207171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A2-4A21-8034-0085F14F9A0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50131072"/>
        <c:axId val="150132608"/>
      </c:barChart>
      <c:catAx>
        <c:axId val="15013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50132608"/>
        <c:crosses val="autoZero"/>
        <c:auto val="1"/>
        <c:lblAlgn val="ctr"/>
        <c:lblOffset val="100"/>
        <c:noMultiLvlLbl val="0"/>
      </c:catAx>
      <c:valAx>
        <c:axId val="150132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131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9483370608113505E-3"/>
          <c:y val="9.8488846932280619E-2"/>
          <c:w val="0.27235977604699896"/>
          <c:h val="0.19509777115287932"/>
        </c:manualLayout>
      </c:layout>
      <c:overlay val="0"/>
      <c:txPr>
        <a:bodyPr/>
        <a:lstStyle/>
        <a:p>
          <a:pPr>
            <a:defRPr sz="1100">
              <a:latin typeface="Arial" panose="020B0604020202020204" pitchFamily="34" charset="0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3B3B3A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Repayment structure EIB loan</a:t>
            </a:r>
          </a:p>
        </c:rich>
      </c:tx>
      <c:layout>
        <c:manualLayout>
          <c:xMode val="edge"/>
          <c:yMode val="edge"/>
          <c:x val="0.33187675070028011"/>
          <c:y val="7.1928049296200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3B3B3A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5493225111566936"/>
          <c:y val="0.15782407407407409"/>
          <c:w val="0.70126440077343277"/>
          <c:h val="0.6762564439477234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'TP1'!$R$11</c:f>
              <c:strCache>
                <c:ptCount val="1"/>
                <c:pt idx="0">
                  <c:v>Zinsen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'TP1'!$Q$12:$Q$38</c:f>
              <c:numCache>
                <c:formatCode>0_ ;[Red]\-0\ </c:formatCode>
                <c:ptCount val="2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  <c:pt idx="16">
                  <c:v>2032</c:v>
                </c:pt>
                <c:pt idx="17">
                  <c:v>2033</c:v>
                </c:pt>
                <c:pt idx="18">
                  <c:v>2034</c:v>
                </c:pt>
                <c:pt idx="19">
                  <c:v>2035</c:v>
                </c:pt>
                <c:pt idx="20">
                  <c:v>2036</c:v>
                </c:pt>
                <c:pt idx="21">
                  <c:v>2037</c:v>
                </c:pt>
                <c:pt idx="22">
                  <c:v>2038</c:v>
                </c:pt>
                <c:pt idx="23">
                  <c:v>2039</c:v>
                </c:pt>
                <c:pt idx="24">
                  <c:v>2040</c:v>
                </c:pt>
                <c:pt idx="25">
                  <c:v>2041</c:v>
                </c:pt>
                <c:pt idx="26">
                  <c:v>2042</c:v>
                </c:pt>
              </c:numCache>
            </c:numRef>
          </c:cat>
          <c:val>
            <c:numRef>
              <c:f>'TP1'!$R$12:$R$38</c:f>
              <c:numCache>
                <c:formatCode>"€"#,##0.00_);[Red]\("€"#,##0.00\)</c:formatCode>
                <c:ptCount val="27"/>
                <c:pt idx="0">
                  <c:v>310.5</c:v>
                </c:pt>
                <c:pt idx="1">
                  <c:v>1240.1351400000001</c:v>
                </c:pt>
                <c:pt idx="2">
                  <c:v>1215.81197</c:v>
                </c:pt>
                <c:pt idx="3">
                  <c:v>1185.6533499999998</c:v>
                </c:pt>
                <c:pt idx="4">
                  <c:v>1155.2357500000001</c:v>
                </c:pt>
                <c:pt idx="5">
                  <c:v>1124.5569499999999</c:v>
                </c:pt>
                <c:pt idx="6">
                  <c:v>1093.6146799999999</c:v>
                </c:pt>
                <c:pt idx="7">
                  <c:v>1062.4066900000003</c:v>
                </c:pt>
                <c:pt idx="8">
                  <c:v>1030.9306999999999</c:v>
                </c:pt>
                <c:pt idx="9">
                  <c:v>998.56528000000003</c:v>
                </c:pt>
                <c:pt idx="10">
                  <c:v>958.47106000000008</c:v>
                </c:pt>
                <c:pt idx="11">
                  <c:v>916.16448000000003</c:v>
                </c:pt>
                <c:pt idx="12">
                  <c:v>873.49459000000002</c:v>
                </c:pt>
                <c:pt idx="13">
                  <c:v>830.45829000000003</c:v>
                </c:pt>
                <c:pt idx="14">
                  <c:v>787.05241000000001</c:v>
                </c:pt>
                <c:pt idx="15">
                  <c:v>681.10734000000014</c:v>
                </c:pt>
                <c:pt idx="16">
                  <c:v>573.98609999999996</c:v>
                </c:pt>
                <c:pt idx="17">
                  <c:v>528.37775999999997</c:v>
                </c:pt>
                <c:pt idx="18">
                  <c:v>482.37774999999999</c:v>
                </c:pt>
                <c:pt idx="19">
                  <c:v>404.93272999999999</c:v>
                </c:pt>
                <c:pt idx="20">
                  <c:v>264.32339000000002</c:v>
                </c:pt>
                <c:pt idx="21">
                  <c:v>216.05582000000001</c:v>
                </c:pt>
                <c:pt idx="22">
                  <c:v>167.37374</c:v>
                </c:pt>
                <c:pt idx="23">
                  <c:v>118.27361000000001</c:v>
                </c:pt>
                <c:pt idx="24">
                  <c:v>68.751829999999998</c:v>
                </c:pt>
                <c:pt idx="25">
                  <c:v>18.80951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4-4E07-8E40-499D32B128E1}"/>
            </c:ext>
          </c:extLst>
        </c:ser>
        <c:ser>
          <c:idx val="2"/>
          <c:order val="1"/>
          <c:tx>
            <c:strRef>
              <c:f>'TP1'!$S$11</c:f>
              <c:strCache>
                <c:ptCount val="1"/>
                <c:pt idx="0">
                  <c:v>Tilgung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'TP1'!$S$12:$S$38</c:f>
              <c:numCache>
                <c:formatCode>"€"#,##0.00_);[Red]\("€"#,##0.00\)</c:formatCode>
                <c:ptCount val="27"/>
                <c:pt idx="0">
                  <c:v>0</c:v>
                </c:pt>
                <c:pt idx="1">
                  <c:v>1803.72793</c:v>
                </c:pt>
                <c:pt idx="2">
                  <c:v>3630.6736099999998</c:v>
                </c:pt>
                <c:pt idx="3">
                  <c:v>3661.8520899999994</c:v>
                </c:pt>
                <c:pt idx="4">
                  <c:v>3693.2983000000004</c:v>
                </c:pt>
                <c:pt idx="5">
                  <c:v>3725.0145600000001</c:v>
                </c:pt>
                <c:pt idx="6">
                  <c:v>3757.0031799999997</c:v>
                </c:pt>
                <c:pt idx="7">
                  <c:v>3789.2665199999997</c:v>
                </c:pt>
                <c:pt idx="8">
                  <c:v>3821.8069</c:v>
                </c:pt>
                <c:pt idx="9">
                  <c:v>4453.4668100000008</c:v>
                </c:pt>
                <c:pt idx="10">
                  <c:v>5093.1168799999987</c:v>
                </c:pt>
                <c:pt idx="11">
                  <c:v>5136.8541199999991</c:v>
                </c:pt>
                <c:pt idx="12">
                  <c:v>5180.9669299999996</c:v>
                </c:pt>
                <c:pt idx="13">
                  <c:v>5225.4585600000009</c:v>
                </c:pt>
                <c:pt idx="14">
                  <c:v>5270.3322799999996</c:v>
                </c:pt>
                <c:pt idx="15">
                  <c:v>20379.86004</c:v>
                </c:pt>
                <c:pt idx="16">
                  <c:v>5490.6037500000002</c:v>
                </c:pt>
                <c:pt idx="17">
                  <c:v>5537.7544000000007</c:v>
                </c:pt>
                <c:pt idx="18">
                  <c:v>5585.3099599999996</c:v>
                </c:pt>
                <c:pt idx="19">
                  <c:v>20665.373889999995</c:v>
                </c:pt>
                <c:pt idx="20">
                  <c:v>5810.7381400000004</c:v>
                </c:pt>
                <c:pt idx="21">
                  <c:v>5860.6379499999994</c:v>
                </c:pt>
                <c:pt idx="22">
                  <c:v>5910.9662699999999</c:v>
                </c:pt>
                <c:pt idx="23">
                  <c:v>5961.7267999999985</c:v>
                </c:pt>
                <c:pt idx="24">
                  <c:v>6012.9232300000003</c:v>
                </c:pt>
                <c:pt idx="25">
                  <c:v>4541.2669000000005</c:v>
                </c:pt>
                <c:pt idx="2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4-4E07-8E40-499D32B128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49504384"/>
        <c:axId val="149505920"/>
      </c:barChart>
      <c:lineChart>
        <c:grouping val="standard"/>
        <c:varyColors val="0"/>
        <c:ser>
          <c:idx val="3"/>
          <c:order val="2"/>
          <c:tx>
            <c:strRef>
              <c:f>'TP1'!$T$11</c:f>
              <c:strCache>
                <c:ptCount val="1"/>
                <c:pt idx="0">
                  <c:v>Tilgunsqoute in %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'TP1'!$T$12:$T$38</c:f>
              <c:numCache>
                <c:formatCode>0.00%</c:formatCode>
                <c:ptCount val="27"/>
                <c:pt idx="0">
                  <c:v>0</c:v>
                </c:pt>
                <c:pt idx="1">
                  <c:v>1.2024852866666666E-2</c:v>
                </c:pt>
                <c:pt idx="2">
                  <c:v>2.4204490733333334E-2</c:v>
                </c:pt>
                <c:pt idx="3">
                  <c:v>2.4412347266666662E-2</c:v>
                </c:pt>
                <c:pt idx="4">
                  <c:v>2.4621988666666667E-2</c:v>
                </c:pt>
                <c:pt idx="5">
                  <c:v>2.4833430400000002E-2</c:v>
                </c:pt>
                <c:pt idx="6">
                  <c:v>2.5046687866666664E-2</c:v>
                </c:pt>
                <c:pt idx="7">
                  <c:v>2.5261776799999996E-2</c:v>
                </c:pt>
                <c:pt idx="8">
                  <c:v>2.5478712666666667E-2</c:v>
                </c:pt>
                <c:pt idx="9">
                  <c:v>2.9689778733333339E-2</c:v>
                </c:pt>
                <c:pt idx="10">
                  <c:v>3.3954112533333324E-2</c:v>
                </c:pt>
                <c:pt idx="11">
                  <c:v>3.4245694133333331E-2</c:v>
                </c:pt>
                <c:pt idx="12">
                  <c:v>3.4539779533333329E-2</c:v>
                </c:pt>
                <c:pt idx="13">
                  <c:v>3.48363904E-2</c:v>
                </c:pt>
                <c:pt idx="14">
                  <c:v>3.5135548533333331E-2</c:v>
                </c:pt>
                <c:pt idx="15">
                  <c:v>0.13586573359999998</c:v>
                </c:pt>
                <c:pt idx="16">
                  <c:v>3.6604024999999998E-2</c:v>
                </c:pt>
                <c:pt idx="17">
                  <c:v>3.6918362666666669E-2</c:v>
                </c:pt>
                <c:pt idx="18">
                  <c:v>3.7235399733333334E-2</c:v>
                </c:pt>
                <c:pt idx="19">
                  <c:v>0.13776915926666664</c:v>
                </c:pt>
                <c:pt idx="20">
                  <c:v>3.8738254266666668E-2</c:v>
                </c:pt>
                <c:pt idx="21">
                  <c:v>3.9070919666666662E-2</c:v>
                </c:pt>
                <c:pt idx="22">
                  <c:v>3.9406441799999997E-2</c:v>
                </c:pt>
                <c:pt idx="23">
                  <c:v>3.9744845333333327E-2</c:v>
                </c:pt>
                <c:pt idx="24">
                  <c:v>4.0086154866666668E-2</c:v>
                </c:pt>
                <c:pt idx="25">
                  <c:v>3.027511266666667E-2</c:v>
                </c:pt>
                <c:pt idx="2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434-4E07-8E40-499D32B128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9513344"/>
        <c:axId val="149507456"/>
      </c:lineChart>
      <c:catAx>
        <c:axId val="149504384"/>
        <c:scaling>
          <c:orientation val="minMax"/>
        </c:scaling>
        <c:delete val="0"/>
        <c:axPos val="b"/>
        <c:numFmt formatCode="0_ ;[Red]\-0\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rgbClr val="3B3B3A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9505920"/>
        <c:crosses val="autoZero"/>
        <c:auto val="1"/>
        <c:lblAlgn val="ctr"/>
        <c:lblOffset val="100"/>
        <c:noMultiLvlLbl val="0"/>
      </c:catAx>
      <c:valAx>
        <c:axId val="149505920"/>
        <c:scaling>
          <c:orientation val="minMax"/>
          <c:max val="2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#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3B3B3A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9504384"/>
        <c:crosses val="autoZero"/>
        <c:crossBetween val="between"/>
      </c:valAx>
      <c:valAx>
        <c:axId val="149507456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3B3B3A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9513344"/>
        <c:crosses val="max"/>
        <c:crossBetween val="between"/>
      </c:valAx>
      <c:catAx>
        <c:axId val="149513344"/>
        <c:scaling>
          <c:orientation val="minMax"/>
        </c:scaling>
        <c:delete val="1"/>
        <c:axPos val="b"/>
        <c:majorTickMark val="out"/>
        <c:minorTickMark val="none"/>
        <c:tickLblPos val="nextTo"/>
        <c:crossAx val="1495074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3B3B3A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ysClr val="window" lastClr="FFFFFF"/>
    </a:solidFill>
    <a:ln w="25400" cap="flat" cmpd="sng" algn="ctr">
      <a:solidFill>
        <a:srgbClr val="E6E6E6"/>
      </a:solidFill>
      <a:prstDash val="solid"/>
    </a:ln>
    <a:effectLst/>
  </c:spPr>
  <c:txPr>
    <a:bodyPr/>
    <a:lstStyle/>
    <a:p>
      <a:pPr>
        <a:defRPr>
          <a:solidFill>
            <a:srgbClr val="3B3B3A"/>
          </a:solidFill>
          <a:latin typeface="+mn-lt"/>
          <a:ea typeface="+mn-ea"/>
          <a:cs typeface="+mn-cs"/>
        </a:defRPr>
      </a:pPr>
      <a:endParaRPr lang="de-DE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E9D6DD-8638-4F31-964C-A8F66AEA540F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de-DE"/>
        </a:p>
      </dgm:t>
    </dgm:pt>
    <dgm:pt modelId="{F6F80398-8DF5-494F-AA1C-D5D1981173D7}">
      <dgm:prSet custT="1"/>
      <dgm:spPr/>
      <dgm:t>
        <a:bodyPr/>
        <a:lstStyle/>
        <a:p>
          <a:pPr rtl="0"/>
          <a:r>
            <a:rPr lang="en-GB" sz="1800" b="1" noProof="0" dirty="0"/>
            <a:t>Important goals of the Berlin housing policy: </a:t>
          </a:r>
          <a:endParaRPr lang="en-GB" sz="1800" noProof="0" dirty="0"/>
        </a:p>
      </dgm:t>
    </dgm:pt>
    <dgm:pt modelId="{44A8D29D-E9A0-4CD7-A418-3120E43CA852}" type="parTrans" cxnId="{6B2D6B5B-5B06-43CF-9EEC-0CDAC056ACD9}">
      <dgm:prSet/>
      <dgm:spPr/>
      <dgm:t>
        <a:bodyPr/>
        <a:lstStyle/>
        <a:p>
          <a:endParaRPr lang="de-DE" sz="1600"/>
        </a:p>
      </dgm:t>
    </dgm:pt>
    <dgm:pt modelId="{190D5DB2-9373-4DE4-B3D2-F4FC55AEA0CB}" type="sibTrans" cxnId="{6B2D6B5B-5B06-43CF-9EEC-0CDAC056ACD9}">
      <dgm:prSet/>
      <dgm:spPr/>
      <dgm:t>
        <a:bodyPr/>
        <a:lstStyle/>
        <a:p>
          <a:endParaRPr lang="de-DE" sz="1600"/>
        </a:p>
      </dgm:t>
    </dgm:pt>
    <dgm:pt modelId="{1031D8C6-05F9-48F8-A685-4BEF5D2BE149}">
      <dgm:prSet custT="1"/>
      <dgm:spPr/>
      <dgm:t>
        <a:bodyPr/>
        <a:lstStyle/>
        <a:p>
          <a:pPr rtl="0"/>
          <a:r>
            <a:rPr lang="en-GB" sz="1400" noProof="0" dirty="0"/>
            <a:t>Affordable housing</a:t>
          </a:r>
        </a:p>
      </dgm:t>
    </dgm:pt>
    <dgm:pt modelId="{6C7C17C3-05A8-451A-B7CD-96C3F79AA21B}" type="parTrans" cxnId="{0E3ED6D7-CD53-4BCE-948C-F8134FDFEB3E}">
      <dgm:prSet/>
      <dgm:spPr/>
      <dgm:t>
        <a:bodyPr/>
        <a:lstStyle/>
        <a:p>
          <a:endParaRPr lang="de-DE" sz="1600"/>
        </a:p>
      </dgm:t>
    </dgm:pt>
    <dgm:pt modelId="{F64E5DF4-377A-4CA2-8641-D732CEE59B08}" type="sibTrans" cxnId="{0E3ED6D7-CD53-4BCE-948C-F8134FDFEB3E}">
      <dgm:prSet/>
      <dgm:spPr/>
      <dgm:t>
        <a:bodyPr/>
        <a:lstStyle/>
        <a:p>
          <a:endParaRPr lang="de-DE" sz="1600"/>
        </a:p>
      </dgm:t>
    </dgm:pt>
    <dgm:pt modelId="{DB6336C6-D4C6-4DF4-984F-498D16F90388}">
      <dgm:prSet custT="1"/>
      <dgm:spPr/>
      <dgm:t>
        <a:bodyPr/>
        <a:lstStyle/>
        <a:p>
          <a:pPr rtl="0"/>
          <a:r>
            <a:rPr lang="en-GB" sz="1400" noProof="0" dirty="0"/>
            <a:t>Portfolio expansion</a:t>
          </a:r>
        </a:p>
      </dgm:t>
    </dgm:pt>
    <dgm:pt modelId="{DEEADB6F-A2AE-4214-98E6-BEA52232D0DC}" type="parTrans" cxnId="{AC4DA1C3-99C4-46AC-A30B-6DC181FB10F8}">
      <dgm:prSet/>
      <dgm:spPr/>
      <dgm:t>
        <a:bodyPr/>
        <a:lstStyle/>
        <a:p>
          <a:endParaRPr lang="de-DE" sz="1600"/>
        </a:p>
      </dgm:t>
    </dgm:pt>
    <dgm:pt modelId="{ACA2F5F8-7E99-4ECF-80A2-4B1B90B7BBF1}" type="sibTrans" cxnId="{AC4DA1C3-99C4-46AC-A30B-6DC181FB10F8}">
      <dgm:prSet/>
      <dgm:spPr/>
      <dgm:t>
        <a:bodyPr/>
        <a:lstStyle/>
        <a:p>
          <a:endParaRPr lang="de-DE" sz="1600"/>
        </a:p>
      </dgm:t>
    </dgm:pt>
    <dgm:pt modelId="{53A2B9D1-2DA8-47AB-9650-F5238123712B}">
      <dgm:prSet custT="1"/>
      <dgm:spPr/>
      <dgm:t>
        <a:bodyPr/>
        <a:lstStyle/>
        <a:p>
          <a:pPr rtl="0"/>
          <a:r>
            <a:rPr lang="en-GB" sz="1400" noProof="0" dirty="0"/>
            <a:t>Environmental  and consumer protection commitment  </a:t>
          </a:r>
        </a:p>
      </dgm:t>
    </dgm:pt>
    <dgm:pt modelId="{BC0628C9-B923-4860-BC62-542AB0E2C09B}" type="parTrans" cxnId="{0B16FE33-E595-4865-9F7D-33DEE96B3D93}">
      <dgm:prSet/>
      <dgm:spPr/>
      <dgm:t>
        <a:bodyPr/>
        <a:lstStyle/>
        <a:p>
          <a:endParaRPr lang="de-DE" sz="1600"/>
        </a:p>
      </dgm:t>
    </dgm:pt>
    <dgm:pt modelId="{700D2D65-A8B1-4A46-9583-8095DE2C15B8}" type="sibTrans" cxnId="{0B16FE33-E595-4865-9F7D-33DEE96B3D93}">
      <dgm:prSet/>
      <dgm:spPr/>
      <dgm:t>
        <a:bodyPr/>
        <a:lstStyle/>
        <a:p>
          <a:endParaRPr lang="de-DE" sz="1600"/>
        </a:p>
      </dgm:t>
    </dgm:pt>
    <dgm:pt modelId="{1053CE3E-6E9E-4A51-8915-00DCD04B9131}">
      <dgm:prSet custT="1"/>
      <dgm:spPr/>
      <dgm:t>
        <a:bodyPr/>
        <a:lstStyle/>
        <a:p>
          <a:pPr rtl="0"/>
          <a:r>
            <a:rPr lang="en-GB" sz="1400" noProof="0" dirty="0"/>
            <a:t>Responsibility for the residential areas as well as input for the urban development</a:t>
          </a:r>
        </a:p>
      </dgm:t>
    </dgm:pt>
    <dgm:pt modelId="{3586F898-7C51-4CAC-97BC-51DF6FAE37C7}" type="parTrans" cxnId="{E2000D77-8BE6-45E8-9E52-232D5C7C864B}">
      <dgm:prSet/>
      <dgm:spPr/>
      <dgm:t>
        <a:bodyPr/>
        <a:lstStyle/>
        <a:p>
          <a:endParaRPr lang="de-DE" sz="1600"/>
        </a:p>
      </dgm:t>
    </dgm:pt>
    <dgm:pt modelId="{C131FFB8-56E8-41EF-9B33-99D3D58D0F5C}" type="sibTrans" cxnId="{E2000D77-8BE6-45E8-9E52-232D5C7C864B}">
      <dgm:prSet/>
      <dgm:spPr/>
      <dgm:t>
        <a:bodyPr/>
        <a:lstStyle/>
        <a:p>
          <a:endParaRPr lang="de-DE" sz="1600"/>
        </a:p>
      </dgm:t>
    </dgm:pt>
    <dgm:pt modelId="{68F6CEE3-4F21-400E-8C50-16ABDB6C1035}">
      <dgm:prSet custT="1"/>
      <dgm:spPr/>
      <dgm:t>
        <a:bodyPr/>
        <a:lstStyle/>
        <a:p>
          <a:pPr rtl="0"/>
          <a:r>
            <a:rPr lang="en-GB" sz="1800" b="1" noProof="0" dirty="0"/>
            <a:t>Meaning of the urban residential housing companies (WBG):</a:t>
          </a:r>
          <a:endParaRPr lang="en-GB" sz="1800" noProof="0" dirty="0"/>
        </a:p>
      </dgm:t>
    </dgm:pt>
    <dgm:pt modelId="{E9AED950-6465-4F70-BDB1-F7CCB95B7628}" type="parTrans" cxnId="{33F6485B-DC81-4626-A4F6-3E50D444679F}">
      <dgm:prSet/>
      <dgm:spPr/>
      <dgm:t>
        <a:bodyPr/>
        <a:lstStyle/>
        <a:p>
          <a:endParaRPr lang="de-DE" sz="1600"/>
        </a:p>
      </dgm:t>
    </dgm:pt>
    <dgm:pt modelId="{BB95DED4-9EE5-44D9-9AC4-1DCA05C6F6C6}" type="sibTrans" cxnId="{33F6485B-DC81-4626-A4F6-3E50D444679F}">
      <dgm:prSet/>
      <dgm:spPr/>
      <dgm:t>
        <a:bodyPr/>
        <a:lstStyle/>
        <a:p>
          <a:endParaRPr lang="de-DE" sz="1600"/>
        </a:p>
      </dgm:t>
    </dgm:pt>
    <dgm:pt modelId="{F48BA689-1789-4848-93E7-9430B833F7FE}">
      <dgm:prSet custT="1"/>
      <dgm:spPr/>
      <dgm:t>
        <a:bodyPr/>
        <a:lstStyle/>
        <a:p>
          <a:pPr rtl="0"/>
          <a:r>
            <a:rPr lang="en-GB" sz="1400" noProof="0" dirty="0"/>
            <a:t>Economic performance and social responsibility in accordance with econocar solidarity, professional solidarity and high engagement</a:t>
          </a:r>
        </a:p>
      </dgm:t>
    </dgm:pt>
    <dgm:pt modelId="{A842C2AB-AA6B-4A57-967A-2D624E43A332}" type="parTrans" cxnId="{D54CE277-3727-4BA1-AE6C-04F0B56D05C8}">
      <dgm:prSet/>
      <dgm:spPr/>
      <dgm:t>
        <a:bodyPr/>
        <a:lstStyle/>
        <a:p>
          <a:endParaRPr lang="de-DE" sz="1600"/>
        </a:p>
      </dgm:t>
    </dgm:pt>
    <dgm:pt modelId="{0F244DE4-2CB8-4228-9EDF-ACE3E06264FE}" type="sibTrans" cxnId="{D54CE277-3727-4BA1-AE6C-04F0B56D05C8}">
      <dgm:prSet/>
      <dgm:spPr/>
      <dgm:t>
        <a:bodyPr/>
        <a:lstStyle/>
        <a:p>
          <a:endParaRPr lang="de-DE" sz="1600"/>
        </a:p>
      </dgm:t>
    </dgm:pt>
    <dgm:pt modelId="{260BBBEF-649C-4126-AD6F-8513450D2624}">
      <dgm:prSet custT="1"/>
      <dgm:spPr/>
      <dgm:t>
        <a:bodyPr/>
        <a:lstStyle/>
        <a:p>
          <a:pPr rtl="0"/>
          <a:r>
            <a:rPr lang="en-GB" sz="1400" noProof="0" dirty="0"/>
            <a:t>Urban WBGs generate more than 300,000 of the Berlin rental dwellings</a:t>
          </a:r>
        </a:p>
      </dgm:t>
    </dgm:pt>
    <dgm:pt modelId="{7121AB4A-939F-400C-BED7-4680779C1F14}" type="parTrans" cxnId="{6E407ECA-08C6-4BB1-ABC1-355669C68CB5}">
      <dgm:prSet/>
      <dgm:spPr/>
      <dgm:t>
        <a:bodyPr/>
        <a:lstStyle/>
        <a:p>
          <a:endParaRPr lang="de-DE" sz="1600"/>
        </a:p>
      </dgm:t>
    </dgm:pt>
    <dgm:pt modelId="{EF37036D-B401-4303-B57E-CC7474A1900B}" type="sibTrans" cxnId="{6E407ECA-08C6-4BB1-ABC1-355669C68CB5}">
      <dgm:prSet/>
      <dgm:spPr/>
      <dgm:t>
        <a:bodyPr/>
        <a:lstStyle/>
        <a:p>
          <a:endParaRPr lang="de-DE" sz="1600"/>
        </a:p>
      </dgm:t>
    </dgm:pt>
    <dgm:pt modelId="{83F8D94D-3779-446A-A0DD-23F39316352B}">
      <dgm:prSet custT="1"/>
      <dgm:spPr/>
      <dgm:t>
        <a:bodyPr/>
        <a:lstStyle/>
        <a:p>
          <a:pPr rtl="0"/>
          <a:r>
            <a:rPr lang="en-GB" sz="1400" noProof="0" dirty="0"/>
            <a:t>Gewobag has ca. 70.000 dwellings for the largest urban WBG</a:t>
          </a:r>
        </a:p>
      </dgm:t>
    </dgm:pt>
    <dgm:pt modelId="{0AB243CC-9DC7-4C37-A671-755696829C87}" type="parTrans" cxnId="{FB64BC63-3B46-46DB-AC67-5912D34DEAD0}">
      <dgm:prSet/>
      <dgm:spPr/>
      <dgm:t>
        <a:bodyPr/>
        <a:lstStyle/>
        <a:p>
          <a:endParaRPr lang="de-DE" sz="1600"/>
        </a:p>
      </dgm:t>
    </dgm:pt>
    <dgm:pt modelId="{E8925F06-BEDA-4E6D-805F-191F410532A4}" type="sibTrans" cxnId="{FB64BC63-3B46-46DB-AC67-5912D34DEAD0}">
      <dgm:prSet/>
      <dgm:spPr/>
      <dgm:t>
        <a:bodyPr/>
        <a:lstStyle/>
        <a:p>
          <a:endParaRPr lang="de-DE" sz="1600"/>
        </a:p>
      </dgm:t>
    </dgm:pt>
    <dgm:pt modelId="{C23E35A4-991D-432F-B3B2-CDD45AB063FE}">
      <dgm:prSet custT="1"/>
      <dgm:spPr/>
      <dgm:t>
        <a:bodyPr/>
        <a:lstStyle/>
        <a:p>
          <a:pPr rtl="0"/>
          <a:r>
            <a:rPr lang="en-GB" sz="1800" b="1" noProof="0" dirty="0"/>
            <a:t>Instruments for implementation:</a:t>
          </a:r>
          <a:endParaRPr lang="en-GB" sz="1800" noProof="0" dirty="0"/>
        </a:p>
      </dgm:t>
    </dgm:pt>
    <dgm:pt modelId="{BBA1B9BB-3BAF-4CCA-BDFB-38373CF4320A}" type="parTrans" cxnId="{45435321-2E90-416E-A499-DB170CD06BE7}">
      <dgm:prSet/>
      <dgm:spPr/>
      <dgm:t>
        <a:bodyPr/>
        <a:lstStyle/>
        <a:p>
          <a:endParaRPr lang="de-DE" sz="1600"/>
        </a:p>
      </dgm:t>
    </dgm:pt>
    <dgm:pt modelId="{47473DAE-30B4-437A-B148-E70E8348D9C8}" type="sibTrans" cxnId="{45435321-2E90-416E-A499-DB170CD06BE7}">
      <dgm:prSet/>
      <dgm:spPr/>
      <dgm:t>
        <a:bodyPr/>
        <a:lstStyle/>
        <a:p>
          <a:endParaRPr lang="de-DE" sz="1600"/>
        </a:p>
      </dgm:t>
    </dgm:pt>
    <dgm:pt modelId="{A78513EC-CABA-4C82-84AB-BD8ED58A69C9}">
      <dgm:prSet custT="1"/>
      <dgm:spPr/>
      <dgm:t>
        <a:bodyPr/>
        <a:lstStyle/>
        <a:p>
          <a:pPr rtl="0"/>
          <a:r>
            <a:rPr lang="en-GB" sz="1400" noProof="0" dirty="0"/>
            <a:t>Cooperation agreement “Affordable rents, new housing construction and social housing supply“</a:t>
          </a:r>
        </a:p>
      </dgm:t>
    </dgm:pt>
    <dgm:pt modelId="{0E6D15C0-9CD3-482F-B3D2-30921E80628C}" type="parTrans" cxnId="{6E3357F3-DA8C-43DE-A847-1E4F6527FF90}">
      <dgm:prSet/>
      <dgm:spPr/>
      <dgm:t>
        <a:bodyPr/>
        <a:lstStyle/>
        <a:p>
          <a:endParaRPr lang="de-DE" sz="1600"/>
        </a:p>
      </dgm:t>
    </dgm:pt>
    <dgm:pt modelId="{9214C853-8776-4840-B0E6-B61D3B9EFBBD}" type="sibTrans" cxnId="{6E3357F3-DA8C-43DE-A847-1E4F6527FF90}">
      <dgm:prSet/>
      <dgm:spPr/>
      <dgm:t>
        <a:bodyPr/>
        <a:lstStyle/>
        <a:p>
          <a:endParaRPr lang="de-DE" sz="1600"/>
        </a:p>
      </dgm:t>
    </dgm:pt>
    <dgm:pt modelId="{1130B475-4967-46E8-88C7-D9DC49728DDC}">
      <dgm:prSet custT="1"/>
      <dgm:spPr/>
      <dgm:t>
        <a:bodyPr/>
        <a:lstStyle/>
        <a:p>
          <a:pPr rtl="0"/>
          <a:r>
            <a:rPr lang="en-GB" sz="1400" noProof="0" dirty="0"/>
            <a:t>Funding policy of new construction and modernisation</a:t>
          </a:r>
        </a:p>
      </dgm:t>
    </dgm:pt>
    <dgm:pt modelId="{7FB881C1-1142-49D4-94D6-CFE08C09BFBF}" type="parTrans" cxnId="{83C4D8B7-020E-4CF8-BF2A-2053FAEB01D9}">
      <dgm:prSet/>
      <dgm:spPr/>
      <dgm:t>
        <a:bodyPr/>
        <a:lstStyle/>
        <a:p>
          <a:endParaRPr lang="de-DE" sz="1600"/>
        </a:p>
      </dgm:t>
    </dgm:pt>
    <dgm:pt modelId="{891AC169-1234-4EB5-859A-B3459EC2BCB9}" type="sibTrans" cxnId="{83C4D8B7-020E-4CF8-BF2A-2053FAEB01D9}">
      <dgm:prSet/>
      <dgm:spPr/>
      <dgm:t>
        <a:bodyPr/>
        <a:lstStyle/>
        <a:p>
          <a:endParaRPr lang="de-DE" sz="1600"/>
        </a:p>
      </dgm:t>
    </dgm:pt>
    <dgm:pt modelId="{590A4277-218E-421D-AB58-1AEBC1354FCC}">
      <dgm:prSet custT="1"/>
      <dgm:spPr/>
      <dgm:t>
        <a:bodyPr/>
        <a:lstStyle/>
        <a:p>
          <a:pPr rtl="0"/>
          <a:r>
            <a:rPr lang="en-GB" sz="1400" noProof="0" dirty="0"/>
            <a:t>Introduction of land plots, e.g. by BIM (Berlin </a:t>
          </a:r>
          <a:r>
            <a:rPr lang="en-GB" sz="1400" noProof="0" dirty="0" err="1"/>
            <a:t>Immobilienmanagement</a:t>
          </a:r>
          <a:r>
            <a:rPr lang="en-GB" sz="1400" noProof="0" dirty="0"/>
            <a:t> GmbH)</a:t>
          </a:r>
        </a:p>
      </dgm:t>
    </dgm:pt>
    <dgm:pt modelId="{5A80B215-D150-42B3-927A-8E7579221D8F}" type="parTrans" cxnId="{8806534D-AB9B-4AD7-9E70-4EA958BF63EE}">
      <dgm:prSet/>
      <dgm:spPr/>
      <dgm:t>
        <a:bodyPr/>
        <a:lstStyle/>
        <a:p>
          <a:endParaRPr lang="de-DE" sz="1600"/>
        </a:p>
      </dgm:t>
    </dgm:pt>
    <dgm:pt modelId="{BD6D2815-B5A1-4E0A-B7DC-91E2A2F1C84C}" type="sibTrans" cxnId="{8806534D-AB9B-4AD7-9E70-4EA958BF63EE}">
      <dgm:prSet/>
      <dgm:spPr/>
      <dgm:t>
        <a:bodyPr/>
        <a:lstStyle/>
        <a:p>
          <a:endParaRPr lang="de-DE" sz="1600"/>
        </a:p>
      </dgm:t>
    </dgm:pt>
    <dgm:pt modelId="{2CE3686F-FF91-477B-A080-0490ED1965DD}">
      <dgm:prSet custT="1"/>
      <dgm:spPr/>
      <dgm:t>
        <a:bodyPr/>
        <a:lstStyle/>
        <a:p>
          <a:pPr rtl="0"/>
          <a:r>
            <a:rPr lang="en-GB" sz="1400" noProof="0" dirty="0"/>
            <a:t>Purchase of BIMA land plots</a:t>
          </a:r>
        </a:p>
      </dgm:t>
    </dgm:pt>
    <dgm:pt modelId="{A561BE6E-6104-420F-8BAC-5C22CD312D67}" type="parTrans" cxnId="{7C88F491-284D-4CE1-B87A-2D89860C1258}">
      <dgm:prSet/>
      <dgm:spPr/>
      <dgm:t>
        <a:bodyPr/>
        <a:lstStyle/>
        <a:p>
          <a:endParaRPr lang="de-DE" sz="1600"/>
        </a:p>
      </dgm:t>
    </dgm:pt>
    <dgm:pt modelId="{C86E6A07-9D7A-4926-949F-64B75753CB61}" type="sibTrans" cxnId="{7C88F491-284D-4CE1-B87A-2D89860C1258}">
      <dgm:prSet/>
      <dgm:spPr/>
      <dgm:t>
        <a:bodyPr/>
        <a:lstStyle/>
        <a:p>
          <a:endParaRPr lang="de-DE" sz="1600"/>
        </a:p>
      </dgm:t>
    </dgm:pt>
    <dgm:pt modelId="{E9D32E97-4F03-4B71-A92E-6373926C86EA}">
      <dgm:prSet custT="1"/>
      <dgm:spPr/>
      <dgm:t>
        <a:bodyPr/>
        <a:lstStyle/>
        <a:p>
          <a:pPr rtl="0"/>
          <a:r>
            <a:rPr lang="en-GB" sz="1400" noProof="0" dirty="0"/>
            <a:t>Privatisation and sale stop of dwellings</a:t>
          </a:r>
        </a:p>
      </dgm:t>
    </dgm:pt>
    <dgm:pt modelId="{620E1C19-00C8-4DDE-A553-5D3A3FC19126}" type="parTrans" cxnId="{E9BB7611-9975-4134-BF69-1238C6340EA6}">
      <dgm:prSet/>
      <dgm:spPr/>
      <dgm:t>
        <a:bodyPr/>
        <a:lstStyle/>
        <a:p>
          <a:endParaRPr lang="de-DE" sz="1600"/>
        </a:p>
      </dgm:t>
    </dgm:pt>
    <dgm:pt modelId="{01F70440-1D5E-4A52-9457-376E4E524CB8}" type="sibTrans" cxnId="{E9BB7611-9975-4134-BF69-1238C6340EA6}">
      <dgm:prSet/>
      <dgm:spPr/>
      <dgm:t>
        <a:bodyPr/>
        <a:lstStyle/>
        <a:p>
          <a:endParaRPr lang="de-DE" sz="1600"/>
        </a:p>
      </dgm:t>
    </dgm:pt>
    <dgm:pt modelId="{65FD3AFC-D08E-4553-89C7-E7FAB9EF1A9A}" type="pres">
      <dgm:prSet presAssocID="{78E9D6DD-8638-4F31-964C-A8F66AEA54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21CCD99-F8F9-489E-8142-D5D5ED0056D5}" type="pres">
      <dgm:prSet presAssocID="{F6F80398-8DF5-494F-AA1C-D5D1981173D7}" presName="parentText" presStyleLbl="node1" presStyleIdx="0" presStyleCnt="3" custScaleY="5975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DE7B29D-73EE-491D-AAB1-5C5A36D151EA}" type="pres">
      <dgm:prSet presAssocID="{F6F80398-8DF5-494F-AA1C-D5D1981173D7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C635766-EB06-4C4F-86C4-C71329A0C574}" type="pres">
      <dgm:prSet presAssocID="{68F6CEE3-4F21-400E-8C50-16ABDB6C1035}" presName="parentText" presStyleLbl="node1" presStyleIdx="1" presStyleCnt="3" custScaleY="63734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1F8BB32-3680-484D-B2F2-2C0CF33E506B}" type="pres">
      <dgm:prSet presAssocID="{68F6CEE3-4F21-400E-8C50-16ABDB6C1035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2029EEC-6CD4-43E5-AB51-FBB1EFC467AE}" type="pres">
      <dgm:prSet presAssocID="{C23E35A4-991D-432F-B3B2-CDD45AB063FE}" presName="parentText" presStyleLbl="node1" presStyleIdx="2" presStyleCnt="3" custScaleY="6266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6C72126-F5BE-4A49-B806-2EC9301B7AF7}" type="pres">
      <dgm:prSet presAssocID="{C23E35A4-991D-432F-B3B2-CDD45AB063FE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E05E9A1-3C02-45EB-BC25-0ED2B0B3D2FD}" type="presOf" srcId="{78E9D6DD-8638-4F31-964C-A8F66AEA540F}" destId="{65FD3AFC-D08E-4553-89C7-E7FAB9EF1A9A}" srcOrd="0" destOrd="0" presId="urn:microsoft.com/office/officeart/2005/8/layout/vList2"/>
    <dgm:cxn modelId="{83C4D8B7-020E-4CF8-BF2A-2053FAEB01D9}" srcId="{C23E35A4-991D-432F-B3B2-CDD45AB063FE}" destId="{1130B475-4967-46E8-88C7-D9DC49728DDC}" srcOrd="1" destOrd="0" parTransId="{7FB881C1-1142-49D4-94D6-CFE08C09BFBF}" sibTransId="{891AC169-1234-4EB5-859A-B3459EC2BCB9}"/>
    <dgm:cxn modelId="{92429456-93EE-4E5D-9E52-0E28DDF2D672}" type="presOf" srcId="{2CE3686F-FF91-477B-A080-0490ED1965DD}" destId="{66C72126-F5BE-4A49-B806-2EC9301B7AF7}" srcOrd="0" destOrd="3" presId="urn:microsoft.com/office/officeart/2005/8/layout/vList2"/>
    <dgm:cxn modelId="{F3DF5DA7-A808-44CC-A926-3E387C8E2BFA}" type="presOf" srcId="{53A2B9D1-2DA8-47AB-9650-F5238123712B}" destId="{ADE7B29D-73EE-491D-AAB1-5C5A36D151EA}" srcOrd="0" destOrd="2" presId="urn:microsoft.com/office/officeart/2005/8/layout/vList2"/>
    <dgm:cxn modelId="{50329DF3-95DE-402E-933F-C80B0083B574}" type="presOf" srcId="{1053CE3E-6E9E-4A51-8915-00DCD04B9131}" destId="{ADE7B29D-73EE-491D-AAB1-5C5A36D151EA}" srcOrd="0" destOrd="3" presId="urn:microsoft.com/office/officeart/2005/8/layout/vList2"/>
    <dgm:cxn modelId="{E2000D77-8BE6-45E8-9E52-232D5C7C864B}" srcId="{F6F80398-8DF5-494F-AA1C-D5D1981173D7}" destId="{1053CE3E-6E9E-4A51-8915-00DCD04B9131}" srcOrd="3" destOrd="0" parTransId="{3586F898-7C51-4CAC-97BC-51DF6FAE37C7}" sibTransId="{C131FFB8-56E8-41EF-9B33-99D3D58D0F5C}"/>
    <dgm:cxn modelId="{50EBF518-20D7-4FF7-907F-36F6F4339D54}" type="presOf" srcId="{590A4277-218E-421D-AB58-1AEBC1354FCC}" destId="{66C72126-F5BE-4A49-B806-2EC9301B7AF7}" srcOrd="0" destOrd="2" presId="urn:microsoft.com/office/officeart/2005/8/layout/vList2"/>
    <dgm:cxn modelId="{80CA927F-7F7B-4E56-9FCB-0B007B20131F}" type="presOf" srcId="{1031D8C6-05F9-48F8-A685-4BEF5D2BE149}" destId="{ADE7B29D-73EE-491D-AAB1-5C5A36D151EA}" srcOrd="0" destOrd="0" presId="urn:microsoft.com/office/officeart/2005/8/layout/vList2"/>
    <dgm:cxn modelId="{FB64BC63-3B46-46DB-AC67-5912D34DEAD0}" srcId="{68F6CEE3-4F21-400E-8C50-16ABDB6C1035}" destId="{83F8D94D-3779-446A-A0DD-23F39316352B}" srcOrd="2" destOrd="0" parTransId="{0AB243CC-9DC7-4C37-A671-755696829C87}" sibTransId="{E8925F06-BEDA-4E6D-805F-191F410532A4}"/>
    <dgm:cxn modelId="{33F6485B-DC81-4626-A4F6-3E50D444679F}" srcId="{78E9D6DD-8638-4F31-964C-A8F66AEA540F}" destId="{68F6CEE3-4F21-400E-8C50-16ABDB6C1035}" srcOrd="1" destOrd="0" parTransId="{E9AED950-6465-4F70-BDB1-F7CCB95B7628}" sibTransId="{BB95DED4-9EE5-44D9-9AC4-1DCA05C6F6C6}"/>
    <dgm:cxn modelId="{2551D0E0-44AE-44FD-97F4-1A9FFEE7A4C6}" type="presOf" srcId="{A78513EC-CABA-4C82-84AB-BD8ED58A69C9}" destId="{66C72126-F5BE-4A49-B806-2EC9301B7AF7}" srcOrd="0" destOrd="0" presId="urn:microsoft.com/office/officeart/2005/8/layout/vList2"/>
    <dgm:cxn modelId="{458530FD-0A4A-414C-B808-5919A938D47D}" type="presOf" srcId="{1130B475-4967-46E8-88C7-D9DC49728DDC}" destId="{66C72126-F5BE-4A49-B806-2EC9301B7AF7}" srcOrd="0" destOrd="1" presId="urn:microsoft.com/office/officeart/2005/8/layout/vList2"/>
    <dgm:cxn modelId="{8806534D-AB9B-4AD7-9E70-4EA958BF63EE}" srcId="{C23E35A4-991D-432F-B3B2-CDD45AB063FE}" destId="{590A4277-218E-421D-AB58-1AEBC1354FCC}" srcOrd="2" destOrd="0" parTransId="{5A80B215-D150-42B3-927A-8E7579221D8F}" sibTransId="{BD6D2815-B5A1-4E0A-B7DC-91E2A2F1C84C}"/>
    <dgm:cxn modelId="{AC4DA1C3-99C4-46AC-A30B-6DC181FB10F8}" srcId="{F6F80398-8DF5-494F-AA1C-D5D1981173D7}" destId="{DB6336C6-D4C6-4DF4-984F-498D16F90388}" srcOrd="1" destOrd="0" parTransId="{DEEADB6F-A2AE-4214-98E6-BEA52232D0DC}" sibTransId="{ACA2F5F8-7E99-4ECF-80A2-4B1B90B7BBF1}"/>
    <dgm:cxn modelId="{0E3ED6D7-CD53-4BCE-948C-F8134FDFEB3E}" srcId="{F6F80398-8DF5-494F-AA1C-D5D1981173D7}" destId="{1031D8C6-05F9-48F8-A685-4BEF5D2BE149}" srcOrd="0" destOrd="0" parTransId="{6C7C17C3-05A8-451A-B7CD-96C3F79AA21B}" sibTransId="{F64E5DF4-377A-4CA2-8641-D732CEE59B08}"/>
    <dgm:cxn modelId="{45435321-2E90-416E-A499-DB170CD06BE7}" srcId="{78E9D6DD-8638-4F31-964C-A8F66AEA540F}" destId="{C23E35A4-991D-432F-B3B2-CDD45AB063FE}" srcOrd="2" destOrd="0" parTransId="{BBA1B9BB-3BAF-4CCA-BDFB-38373CF4320A}" sibTransId="{47473DAE-30B4-437A-B148-E70E8348D9C8}"/>
    <dgm:cxn modelId="{6E407ECA-08C6-4BB1-ABC1-355669C68CB5}" srcId="{68F6CEE3-4F21-400E-8C50-16ABDB6C1035}" destId="{260BBBEF-649C-4126-AD6F-8513450D2624}" srcOrd="1" destOrd="0" parTransId="{7121AB4A-939F-400C-BED7-4680779C1F14}" sibTransId="{EF37036D-B401-4303-B57E-CC7474A1900B}"/>
    <dgm:cxn modelId="{0B16FE33-E595-4865-9F7D-33DEE96B3D93}" srcId="{F6F80398-8DF5-494F-AA1C-D5D1981173D7}" destId="{53A2B9D1-2DA8-47AB-9650-F5238123712B}" srcOrd="2" destOrd="0" parTransId="{BC0628C9-B923-4860-BC62-542AB0E2C09B}" sibTransId="{700D2D65-A8B1-4A46-9583-8095DE2C15B8}"/>
    <dgm:cxn modelId="{238D28F2-3A56-4652-9B3F-7F1A0130D0B1}" type="presOf" srcId="{E9D32E97-4F03-4B71-A92E-6373926C86EA}" destId="{66C72126-F5BE-4A49-B806-2EC9301B7AF7}" srcOrd="0" destOrd="4" presId="urn:microsoft.com/office/officeart/2005/8/layout/vList2"/>
    <dgm:cxn modelId="{6B2D6B5B-5B06-43CF-9EEC-0CDAC056ACD9}" srcId="{78E9D6DD-8638-4F31-964C-A8F66AEA540F}" destId="{F6F80398-8DF5-494F-AA1C-D5D1981173D7}" srcOrd="0" destOrd="0" parTransId="{44A8D29D-E9A0-4CD7-A418-3120E43CA852}" sibTransId="{190D5DB2-9373-4DE4-B3D2-F4FC55AEA0CB}"/>
    <dgm:cxn modelId="{1FEA9D7C-E115-489F-8A5D-2839545DB77F}" type="presOf" srcId="{68F6CEE3-4F21-400E-8C50-16ABDB6C1035}" destId="{CC635766-EB06-4C4F-86C4-C71329A0C574}" srcOrd="0" destOrd="0" presId="urn:microsoft.com/office/officeart/2005/8/layout/vList2"/>
    <dgm:cxn modelId="{7C88F491-284D-4CE1-B87A-2D89860C1258}" srcId="{C23E35A4-991D-432F-B3B2-CDD45AB063FE}" destId="{2CE3686F-FF91-477B-A080-0490ED1965DD}" srcOrd="3" destOrd="0" parTransId="{A561BE6E-6104-420F-8BAC-5C22CD312D67}" sibTransId="{C86E6A07-9D7A-4926-949F-64B75753CB61}"/>
    <dgm:cxn modelId="{6A128B89-F02E-40F6-9423-685BE05AC24C}" type="presOf" srcId="{DB6336C6-D4C6-4DF4-984F-498D16F90388}" destId="{ADE7B29D-73EE-491D-AAB1-5C5A36D151EA}" srcOrd="0" destOrd="1" presId="urn:microsoft.com/office/officeart/2005/8/layout/vList2"/>
    <dgm:cxn modelId="{C7D7D9A3-7857-4E45-BF7D-AFF7CD0F1A0E}" type="presOf" srcId="{F6F80398-8DF5-494F-AA1C-D5D1981173D7}" destId="{221CCD99-F8F9-489E-8142-D5D5ED0056D5}" srcOrd="0" destOrd="0" presId="urn:microsoft.com/office/officeart/2005/8/layout/vList2"/>
    <dgm:cxn modelId="{D54CE277-3727-4BA1-AE6C-04F0B56D05C8}" srcId="{68F6CEE3-4F21-400E-8C50-16ABDB6C1035}" destId="{F48BA689-1789-4848-93E7-9430B833F7FE}" srcOrd="0" destOrd="0" parTransId="{A842C2AB-AA6B-4A57-967A-2D624E43A332}" sibTransId="{0F244DE4-2CB8-4228-9EDF-ACE3E06264FE}"/>
    <dgm:cxn modelId="{68632CFD-2104-4275-972A-F377EA77CB4F}" type="presOf" srcId="{F48BA689-1789-4848-93E7-9430B833F7FE}" destId="{71F8BB32-3680-484D-B2F2-2C0CF33E506B}" srcOrd="0" destOrd="0" presId="urn:microsoft.com/office/officeart/2005/8/layout/vList2"/>
    <dgm:cxn modelId="{E66CABBE-939D-43ED-87D7-E29260291E69}" type="presOf" srcId="{C23E35A4-991D-432F-B3B2-CDD45AB063FE}" destId="{82029EEC-6CD4-43E5-AB51-FBB1EFC467AE}" srcOrd="0" destOrd="0" presId="urn:microsoft.com/office/officeart/2005/8/layout/vList2"/>
    <dgm:cxn modelId="{607F86DC-9517-4A80-B501-410F9F4A7A04}" type="presOf" srcId="{83F8D94D-3779-446A-A0DD-23F39316352B}" destId="{71F8BB32-3680-484D-B2F2-2C0CF33E506B}" srcOrd="0" destOrd="2" presId="urn:microsoft.com/office/officeart/2005/8/layout/vList2"/>
    <dgm:cxn modelId="{6E3357F3-DA8C-43DE-A847-1E4F6527FF90}" srcId="{C23E35A4-991D-432F-B3B2-CDD45AB063FE}" destId="{A78513EC-CABA-4C82-84AB-BD8ED58A69C9}" srcOrd="0" destOrd="0" parTransId="{0E6D15C0-9CD3-482F-B3D2-30921E80628C}" sibTransId="{9214C853-8776-4840-B0E6-B61D3B9EFBBD}"/>
    <dgm:cxn modelId="{B9AB0445-6B73-49E8-90B2-0E2C2FC46574}" type="presOf" srcId="{260BBBEF-649C-4126-AD6F-8513450D2624}" destId="{71F8BB32-3680-484D-B2F2-2C0CF33E506B}" srcOrd="0" destOrd="1" presId="urn:microsoft.com/office/officeart/2005/8/layout/vList2"/>
    <dgm:cxn modelId="{E9BB7611-9975-4134-BF69-1238C6340EA6}" srcId="{C23E35A4-991D-432F-B3B2-CDD45AB063FE}" destId="{E9D32E97-4F03-4B71-A92E-6373926C86EA}" srcOrd="4" destOrd="0" parTransId="{620E1C19-00C8-4DDE-A553-5D3A3FC19126}" sibTransId="{01F70440-1D5E-4A52-9457-376E4E524CB8}"/>
    <dgm:cxn modelId="{1F333949-73B8-4CE9-821D-C3C9F7A0333B}" type="presParOf" srcId="{65FD3AFC-D08E-4553-89C7-E7FAB9EF1A9A}" destId="{221CCD99-F8F9-489E-8142-D5D5ED0056D5}" srcOrd="0" destOrd="0" presId="urn:microsoft.com/office/officeart/2005/8/layout/vList2"/>
    <dgm:cxn modelId="{A117505E-9774-4747-AAE8-7918E0D0D5D9}" type="presParOf" srcId="{65FD3AFC-D08E-4553-89C7-E7FAB9EF1A9A}" destId="{ADE7B29D-73EE-491D-AAB1-5C5A36D151EA}" srcOrd="1" destOrd="0" presId="urn:microsoft.com/office/officeart/2005/8/layout/vList2"/>
    <dgm:cxn modelId="{52E29FD3-0025-4798-9421-2A85B6AA9359}" type="presParOf" srcId="{65FD3AFC-D08E-4553-89C7-E7FAB9EF1A9A}" destId="{CC635766-EB06-4C4F-86C4-C71329A0C574}" srcOrd="2" destOrd="0" presId="urn:microsoft.com/office/officeart/2005/8/layout/vList2"/>
    <dgm:cxn modelId="{458AF622-B122-4652-AF76-7F344583BE72}" type="presParOf" srcId="{65FD3AFC-D08E-4553-89C7-E7FAB9EF1A9A}" destId="{71F8BB32-3680-484D-B2F2-2C0CF33E506B}" srcOrd="3" destOrd="0" presId="urn:microsoft.com/office/officeart/2005/8/layout/vList2"/>
    <dgm:cxn modelId="{4FE5BAFA-48B8-4A7E-97F3-28336D8E7A72}" type="presParOf" srcId="{65FD3AFC-D08E-4553-89C7-E7FAB9EF1A9A}" destId="{82029EEC-6CD4-43E5-AB51-FBB1EFC467AE}" srcOrd="4" destOrd="0" presId="urn:microsoft.com/office/officeart/2005/8/layout/vList2"/>
    <dgm:cxn modelId="{1EA78DCA-82A8-47BA-B731-B353B3CAFCF0}" type="presParOf" srcId="{65FD3AFC-D08E-4553-89C7-E7FAB9EF1A9A}" destId="{66C72126-F5BE-4A49-B806-2EC9301B7AF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CCD99-F8F9-489E-8142-D5D5ED0056D5}">
      <dsp:nvSpPr>
        <dsp:cNvPr id="0" name=""/>
        <dsp:cNvSpPr/>
      </dsp:nvSpPr>
      <dsp:spPr>
        <a:xfrm>
          <a:off x="0" y="22781"/>
          <a:ext cx="8355204" cy="63756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/>
            <a:t>Important goals of the Berlin housing policy: </a:t>
          </a:r>
          <a:endParaRPr lang="en-GB" sz="1800" kern="1200" noProof="0" dirty="0"/>
        </a:p>
      </dsp:txBody>
      <dsp:txXfrm>
        <a:off x="31123" y="53904"/>
        <a:ext cx="8292958" cy="575321"/>
      </dsp:txXfrm>
    </dsp:sp>
    <dsp:sp modelId="{ADE7B29D-73EE-491D-AAB1-5C5A36D151EA}">
      <dsp:nvSpPr>
        <dsp:cNvPr id="0" name=""/>
        <dsp:cNvSpPr/>
      </dsp:nvSpPr>
      <dsp:spPr>
        <a:xfrm>
          <a:off x="0" y="660348"/>
          <a:ext cx="8355204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78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Affordable housing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Portfolio expansion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Environmental  and consumer protection commitment  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Responsibility for the residential areas as well as input for the urban development</a:t>
          </a:r>
        </a:p>
      </dsp:txBody>
      <dsp:txXfrm>
        <a:off x="0" y="660348"/>
        <a:ext cx="8355204" cy="943920"/>
      </dsp:txXfrm>
    </dsp:sp>
    <dsp:sp modelId="{CC635766-EB06-4C4F-86C4-C71329A0C574}">
      <dsp:nvSpPr>
        <dsp:cNvPr id="0" name=""/>
        <dsp:cNvSpPr/>
      </dsp:nvSpPr>
      <dsp:spPr>
        <a:xfrm>
          <a:off x="0" y="1604268"/>
          <a:ext cx="8355204" cy="68006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/>
            <a:t>Meaning of the urban residential housing companies (WBG):</a:t>
          </a:r>
          <a:endParaRPr lang="en-GB" sz="1800" kern="1200" noProof="0" dirty="0"/>
        </a:p>
      </dsp:txBody>
      <dsp:txXfrm>
        <a:off x="33198" y="1637466"/>
        <a:ext cx="8288808" cy="613671"/>
      </dsp:txXfrm>
    </dsp:sp>
    <dsp:sp modelId="{71F8BB32-3680-484D-B2F2-2C0CF33E506B}">
      <dsp:nvSpPr>
        <dsp:cNvPr id="0" name=""/>
        <dsp:cNvSpPr/>
      </dsp:nvSpPr>
      <dsp:spPr>
        <a:xfrm>
          <a:off x="0" y="2284335"/>
          <a:ext cx="8355204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78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Economic performance and social responsibility in accordance with econocar solidarity, professional solidarity and high engagement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Urban WBGs generate more than 300,000 of the Berlin rental dwellings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Gewobag has ca. 70.000 dwellings for the largest urban WBG</a:t>
          </a:r>
        </a:p>
      </dsp:txBody>
      <dsp:txXfrm>
        <a:off x="0" y="2284335"/>
        <a:ext cx="8355204" cy="943920"/>
      </dsp:txXfrm>
    </dsp:sp>
    <dsp:sp modelId="{82029EEC-6CD4-43E5-AB51-FBB1EFC467AE}">
      <dsp:nvSpPr>
        <dsp:cNvPr id="0" name=""/>
        <dsp:cNvSpPr/>
      </dsp:nvSpPr>
      <dsp:spPr>
        <a:xfrm>
          <a:off x="0" y="3228255"/>
          <a:ext cx="8355204" cy="66861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noProof="0" dirty="0"/>
            <a:t>Instruments for implementation:</a:t>
          </a:r>
          <a:endParaRPr lang="en-GB" sz="1800" kern="1200" noProof="0" dirty="0"/>
        </a:p>
      </dsp:txBody>
      <dsp:txXfrm>
        <a:off x="32639" y="3260894"/>
        <a:ext cx="8289926" cy="603339"/>
      </dsp:txXfrm>
    </dsp:sp>
    <dsp:sp modelId="{66C72126-F5BE-4A49-B806-2EC9301B7AF7}">
      <dsp:nvSpPr>
        <dsp:cNvPr id="0" name=""/>
        <dsp:cNvSpPr/>
      </dsp:nvSpPr>
      <dsp:spPr>
        <a:xfrm>
          <a:off x="0" y="3896873"/>
          <a:ext cx="8355204" cy="1120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278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Cooperation agreement “Affordable rents, new housing construction and social housing supply“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Funding policy of new construction and modernisation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Introduction of land plots, e.g. by BIM (Berlin </a:t>
          </a:r>
          <a:r>
            <a:rPr lang="en-GB" sz="1400" kern="1200" noProof="0" dirty="0" err="1"/>
            <a:t>Immobilienmanagement</a:t>
          </a:r>
          <a:r>
            <a:rPr lang="en-GB" sz="1400" kern="1200" noProof="0" dirty="0"/>
            <a:t> GmbH)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Purchase of BIMA land plots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400" kern="1200" noProof="0" dirty="0"/>
            <a:t>Privatisation and sale stop of dwellings</a:t>
          </a:r>
        </a:p>
      </dsp:txBody>
      <dsp:txXfrm>
        <a:off x="0" y="3896873"/>
        <a:ext cx="8355204" cy="11209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0.04026</cdr:x>
      <cdr:y>0.43782</cdr:y>
    </cdr:from>
    <cdr:to>
      <cdr:x>0.07593</cdr:x>
      <cdr:y>0.56448</cdr:y>
    </cdr:to>
    <cdr:sp macro="" textlink="">
      <cdr:nvSpPr>
        <cdr:cNvPr id="3" name="Textfeld 2"/>
        <cdr:cNvSpPr txBox="1"/>
      </cdr:nvSpPr>
      <cdr:spPr>
        <a:xfrm xmlns:a="http://schemas.openxmlformats.org/drawingml/2006/main" rot="16200000">
          <a:off x="87952" y="2241903"/>
          <a:ext cx="596616" cy="2371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de-DE" sz="1100"/>
            <a:t>TEUR</a:t>
          </a:r>
        </a:p>
      </cdr:txBody>
    </cdr:sp>
  </cdr:relSizeAnchor>
  <cdr:relSizeAnchor xmlns:cdr="http://schemas.openxmlformats.org/drawingml/2006/chartDrawing">
    <cdr:from>
      <cdr:x>0.93487</cdr:x>
      <cdr:y>0.37962</cdr:y>
    </cdr:from>
    <cdr:to>
      <cdr:x>0.98529</cdr:x>
      <cdr:y>0.68962</cdr:y>
    </cdr:to>
    <cdr:sp macro="" textlink="">
      <cdr:nvSpPr>
        <cdr:cNvPr id="6" name="Textfeld 5"/>
        <cdr:cNvSpPr txBox="1"/>
      </cdr:nvSpPr>
      <cdr:spPr>
        <a:xfrm xmlns:a="http://schemas.openxmlformats.org/drawingml/2006/main" rot="5400000">
          <a:off x="5285475" y="2178229"/>
          <a:ext cx="1353817" cy="3131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Repayment in  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26" cy="496491"/>
          </a:xfrm>
          <a:prstGeom prst="rect">
            <a:avLst/>
          </a:prstGeom>
        </p:spPr>
        <p:txBody>
          <a:bodyPr vert="horz" lIns="90750" tIns="45375" rIns="90750" bIns="45375" rtlCol="0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507" y="1"/>
            <a:ext cx="2890626" cy="496491"/>
          </a:xfrm>
          <a:prstGeom prst="rect">
            <a:avLst/>
          </a:prstGeom>
        </p:spPr>
        <p:txBody>
          <a:bodyPr vert="horz" lIns="90750" tIns="45375" rIns="90750" bIns="45375" rtlCol="0"/>
          <a:lstStyle>
            <a:lvl1pPr algn="r">
              <a:defRPr sz="1100"/>
            </a:lvl1pPr>
          </a:lstStyle>
          <a:p>
            <a:fld id="{908D3C13-C7C2-441D-9076-2ABA682D8BFD}" type="datetimeFigureOut">
              <a:rPr lang="de-DE" smtClean="0"/>
              <a:t>04.03.2020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890626" cy="496491"/>
          </a:xfrm>
          <a:prstGeom prst="rect">
            <a:avLst/>
          </a:prstGeom>
        </p:spPr>
        <p:txBody>
          <a:bodyPr vert="horz" lIns="90750" tIns="45375" rIns="90750" bIns="45375" rtlCol="0" anchor="b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507" y="9431600"/>
            <a:ext cx="2890626" cy="496491"/>
          </a:xfrm>
          <a:prstGeom prst="rect">
            <a:avLst/>
          </a:prstGeom>
        </p:spPr>
        <p:txBody>
          <a:bodyPr vert="horz" lIns="90750" tIns="45375" rIns="90750" bIns="45375" rtlCol="0" anchor="b"/>
          <a:lstStyle>
            <a:lvl1pPr algn="r">
              <a:defRPr sz="1100"/>
            </a:lvl1pPr>
          </a:lstStyle>
          <a:p>
            <a:fld id="{7A6157B3-1B0C-4DDA-9B6A-45D2B43278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53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26" cy="496491"/>
          </a:xfrm>
          <a:prstGeom prst="rect">
            <a:avLst/>
          </a:prstGeom>
        </p:spPr>
        <p:txBody>
          <a:bodyPr vert="horz" lIns="90750" tIns="45375" rIns="90750" bIns="45375" rtlCol="0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507" y="1"/>
            <a:ext cx="2890626" cy="496491"/>
          </a:xfrm>
          <a:prstGeom prst="rect">
            <a:avLst/>
          </a:prstGeom>
        </p:spPr>
        <p:txBody>
          <a:bodyPr vert="horz" lIns="90750" tIns="45375" rIns="90750" bIns="45375" rtlCol="0"/>
          <a:lstStyle>
            <a:lvl1pPr algn="r">
              <a:defRPr sz="1100"/>
            </a:lvl1pPr>
          </a:lstStyle>
          <a:p>
            <a:fld id="{4EAABDA2-B844-45A5-9C56-5A5FC05322D8}" type="datetimeFigureOut">
              <a:rPr lang="de-DE" smtClean="0"/>
              <a:t>04.03.2020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0" tIns="45375" rIns="90750" bIns="4537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7068" y="4716661"/>
            <a:ext cx="5336540" cy="4468416"/>
          </a:xfrm>
          <a:prstGeom prst="rect">
            <a:avLst/>
          </a:prstGeom>
        </p:spPr>
        <p:txBody>
          <a:bodyPr vert="horz" lIns="90750" tIns="45375" rIns="90750" bIns="45375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890626" cy="496491"/>
          </a:xfrm>
          <a:prstGeom prst="rect">
            <a:avLst/>
          </a:prstGeom>
        </p:spPr>
        <p:txBody>
          <a:bodyPr vert="horz" lIns="90750" tIns="45375" rIns="90750" bIns="45375" rtlCol="0" anchor="b"/>
          <a:lstStyle>
            <a:lvl1pPr algn="l">
              <a:defRPr sz="11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507" y="9431600"/>
            <a:ext cx="2890626" cy="496491"/>
          </a:xfrm>
          <a:prstGeom prst="rect">
            <a:avLst/>
          </a:prstGeom>
        </p:spPr>
        <p:txBody>
          <a:bodyPr vert="horz" lIns="90750" tIns="45375" rIns="90750" bIns="45375" rtlCol="0" anchor="b"/>
          <a:lstStyle>
            <a:lvl1pPr algn="r">
              <a:defRPr sz="1100"/>
            </a:lvl1pPr>
          </a:lstStyle>
          <a:p>
            <a:fld id="{96ACC716-CF06-4048-B642-EA73E15ABA2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0660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ACC716-CF06-4048-B642-EA73E15ABA2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452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CC716-CF06-4048-B642-EA73E15ABA2B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0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"/>
            <a:ext cx="9144000" cy="685758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750" y="476672"/>
            <a:ext cx="4791033" cy="455303"/>
          </a:xfrm>
          <a:solidFill>
            <a:schemeClr val="tx2"/>
          </a:solidFill>
        </p:spPr>
        <p:txBody>
          <a:bodyPr wrap="none" lIns="90000" tIns="72000" rIns="90000" bIns="36000" anchor="ctr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 durch klicken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39750" y="980728"/>
            <a:ext cx="3853153" cy="327867"/>
          </a:xfrm>
          <a:solidFill>
            <a:schemeClr val="tx2"/>
          </a:solidFill>
        </p:spPr>
        <p:txBody>
          <a:bodyPr wrap="none" lIns="72000" tIns="54000" rIns="72000" bIns="36000" anchor="ctr" anchorCtr="0">
            <a:spAutoFit/>
          </a:bodyPr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Untertitelmasters durch Klicken hinzufügen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107" y="6074167"/>
            <a:ext cx="1782000" cy="52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88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533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" y="-260648"/>
            <a:ext cx="914372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6806007" cy="455303"/>
          </a:xfrm>
          <a:solidFill>
            <a:schemeClr val="tx2"/>
          </a:solidFill>
        </p:spPr>
        <p:txBody>
          <a:bodyPr vert="horz" wrap="none" lIns="90000" tIns="72000" rIns="90000" bIns="36000" rtlCol="0" anchor="ctr" anchorCtr="0">
            <a:spAutoFit/>
          </a:bodyPr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2133600"/>
            <a:ext cx="5688013" cy="3671888"/>
          </a:xfrm>
        </p:spPr>
        <p:txBody>
          <a:bodyPr/>
          <a:lstStyle>
            <a:lvl1pPr marL="360000" indent="-360000">
              <a:spcBef>
                <a:spcPts val="0"/>
              </a:spcBef>
              <a:tabLst>
                <a:tab pos="361950" algn="l"/>
              </a:tabLst>
              <a:defRPr sz="1800" b="1"/>
            </a:lvl1pPr>
            <a:lvl2pPr marL="576000" indent="-216000">
              <a:spcBef>
                <a:spcPts val="0"/>
              </a:spcBef>
              <a:buFontTx/>
              <a:buBlip>
                <a:blip r:embed="rId3"/>
              </a:buBlip>
              <a:defRPr sz="1400"/>
            </a:lvl2pPr>
            <a:lvl3pPr marL="576000">
              <a:spcBef>
                <a:spcPts val="0"/>
              </a:spcBef>
              <a:defRPr/>
            </a:lvl3pPr>
            <a:lvl4pPr marL="576000"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 lvl="0"/>
            <a:r>
              <a:rPr lang="de-DE" dirty="0"/>
              <a:t>01	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8211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"/>
            <a:ext cx="9144000" cy="685758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51" y="473420"/>
            <a:ext cx="1152000" cy="867348"/>
          </a:xfrm>
          <a:solidFill>
            <a:schemeClr val="tx2"/>
          </a:solidFill>
        </p:spPr>
        <p:txBody>
          <a:bodyPr vert="horz" wrap="square" lIns="144000" tIns="36000" rIns="144000" bIns="0" rtlCol="0" anchor="ctr" anchorCtr="0">
            <a:spAutoFit/>
          </a:bodyPr>
          <a:lstStyle>
            <a:lvl1pPr algn="ctr">
              <a:defRPr lang="de-DE"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9750" y="2133600"/>
            <a:ext cx="5688013" cy="36718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2500"/>
              </a:spcAft>
              <a:tabLst/>
              <a:defRPr sz="2500" b="1"/>
            </a:lvl1pPr>
            <a:lvl2pPr marL="216000" indent="-216000">
              <a:spcBef>
                <a:spcPts val="0"/>
              </a:spcBef>
              <a:buFontTx/>
              <a:buBlip>
                <a:blip r:embed="rId3"/>
              </a:buBlip>
              <a:defRPr sz="1800"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9519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" y="0"/>
            <a:ext cx="914372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51" y="473420"/>
            <a:ext cx="1152000" cy="867348"/>
          </a:xfrm>
          <a:solidFill>
            <a:schemeClr val="tx2"/>
          </a:solidFill>
        </p:spPr>
        <p:txBody>
          <a:bodyPr vert="horz" wrap="square" lIns="144000" tIns="36000" rIns="144000" bIns="0" rtlCol="0" anchor="ctr" anchorCtr="0">
            <a:spAutoFit/>
          </a:bodyPr>
          <a:lstStyle>
            <a:lvl1pPr algn="ctr">
              <a:defRPr lang="de-DE"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9750" y="2133600"/>
            <a:ext cx="5688013" cy="36718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2500"/>
              </a:spcAft>
              <a:tabLst/>
              <a:defRPr sz="2500" b="1"/>
            </a:lvl1pPr>
            <a:lvl2pPr marL="216000" indent="-216000">
              <a:spcBef>
                <a:spcPts val="0"/>
              </a:spcBef>
              <a:buFontTx/>
              <a:buBlip>
                <a:blip r:embed="rId3"/>
              </a:buBlip>
              <a:defRPr sz="1800"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304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"/>
            <a:ext cx="9144000" cy="685758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51" y="473420"/>
            <a:ext cx="1152000" cy="867348"/>
          </a:xfrm>
          <a:solidFill>
            <a:schemeClr val="tx2"/>
          </a:solidFill>
        </p:spPr>
        <p:txBody>
          <a:bodyPr vert="horz" wrap="square" lIns="144000" tIns="36000" rIns="144000" bIns="0" rtlCol="0" anchor="ctr" anchorCtr="0">
            <a:spAutoFit/>
          </a:bodyPr>
          <a:lstStyle>
            <a:lvl1pPr algn="ctr">
              <a:defRPr lang="de-DE"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539750" y="2133600"/>
            <a:ext cx="5688013" cy="36718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2500"/>
              </a:spcAft>
              <a:tabLst/>
              <a:defRPr sz="2500" b="1"/>
            </a:lvl1pPr>
            <a:lvl2pPr marL="216000" indent="-216000">
              <a:spcBef>
                <a:spcPts val="0"/>
              </a:spcBef>
              <a:buFontTx/>
              <a:buBlip>
                <a:blip r:embed="rId3"/>
              </a:buBlip>
              <a:defRPr sz="1800"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9666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6"/>
            <a:ext cx="9144000" cy="685388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2133600"/>
            <a:ext cx="4248150" cy="36718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060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750" y="476672"/>
            <a:ext cx="4791033" cy="455303"/>
          </a:xfrm>
          <a:solidFill>
            <a:schemeClr val="tx2"/>
          </a:solidFill>
        </p:spPr>
        <p:txBody>
          <a:bodyPr wrap="none" lIns="90000" tIns="72000" rIns="90000" bIns="36000" anchor="ctr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 durch klicken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39750" y="980728"/>
            <a:ext cx="3853153" cy="327867"/>
          </a:xfrm>
          <a:solidFill>
            <a:schemeClr val="tx2"/>
          </a:solidFill>
        </p:spPr>
        <p:txBody>
          <a:bodyPr wrap="none" lIns="72000" tIns="54000" rIns="72000" bIns="36000" anchor="ctr" anchorCtr="0">
            <a:spAutoFit/>
          </a:bodyPr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Untertitelmasters durch Klicken hinzufügen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107" y="6074167"/>
            <a:ext cx="1782000" cy="523185"/>
          </a:xfrm>
          <a:prstGeom prst="rect">
            <a:avLst/>
          </a:prstGeom>
        </p:spPr>
      </p:pic>
      <p:sp>
        <p:nvSpPr>
          <p:cNvPr id="4" name="Textfeld 3"/>
          <p:cNvSpPr txBox="1"/>
          <p:nvPr userDrawn="1"/>
        </p:nvSpPr>
        <p:spPr>
          <a:xfrm>
            <a:off x="683568" y="2420888"/>
            <a:ext cx="2750662" cy="914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de-DE" sz="1800" b="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Zur</a:t>
            </a:r>
            <a:r>
              <a:rPr lang="de-DE" sz="1800" b="0" baseline="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conturanpassung </a:t>
            </a:r>
            <a:br>
              <a:rPr lang="de-DE" sz="1800" b="0" baseline="0" dirty="0">
                <a:solidFill>
                  <a:schemeClr val="tx1">
                    <a:lumMod val="40000"/>
                    <a:lumOff val="60000"/>
                  </a:schemeClr>
                </a:solidFill>
              </a:rPr>
            </a:br>
            <a:r>
              <a:rPr lang="de-DE" sz="1800" b="0" baseline="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the </a:t>
            </a:r>
            <a:r>
              <a:rPr lang="de-DE" sz="1800" b="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Bildmotiv</a:t>
            </a:r>
            <a:r>
              <a:rPr lang="de-DE" sz="1800" b="0" baseline="0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in the Hintergrund verschieben.</a:t>
            </a:r>
            <a:endParaRPr lang="de-DE" sz="1800" b="0" dirty="0">
              <a:solidFill>
                <a:schemeClr val="tx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0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/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268759"/>
            <a:ext cx="6696075" cy="647353"/>
          </a:xfrm>
        </p:spPr>
        <p:txBody>
          <a:bodyPr tIns="3600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/>
            </a:lvl5pPr>
            <a:lvl6pPr>
              <a:lnSpc>
                <a:spcPct val="100000"/>
              </a:lnSpc>
              <a:spcBef>
                <a:spcPts val="0"/>
              </a:spcBef>
              <a:defRPr sz="1800" b="1"/>
            </a:lvl6pPr>
            <a:lvl7pPr>
              <a:lnSpc>
                <a:spcPct val="100000"/>
              </a:lnSpc>
              <a:spcBef>
                <a:spcPts val="0"/>
              </a:spcBef>
              <a:defRPr sz="1800" b="1"/>
            </a:lvl7pPr>
            <a:lvl8pPr>
              <a:lnSpc>
                <a:spcPct val="100000"/>
              </a:lnSpc>
              <a:spcBef>
                <a:spcPts val="0"/>
              </a:spcBef>
              <a:defRPr sz="1800" b="1"/>
            </a:lvl8pPr>
            <a:lvl9pPr>
              <a:lnSpc>
                <a:spcPct val="100000"/>
              </a:lnSpc>
              <a:spcBef>
                <a:spcPts val="0"/>
              </a:spcBef>
              <a:defRPr sz="1800" b="1"/>
            </a:lvl9pPr>
          </a:lstStyle>
          <a:p>
            <a:pPr lvl="0"/>
            <a:r>
              <a:rPr lang="de-DE" dirty="0"/>
              <a:t>Untertextmasterformat bearbeiten</a:t>
            </a: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268412"/>
            <a:ext cx="6696075" cy="4537075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459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/Unter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2133600"/>
            <a:ext cx="3816350" cy="3671888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7900" y="2133600"/>
            <a:ext cx="3816350" cy="3671888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1268759"/>
            <a:ext cx="6696075" cy="647353"/>
          </a:xfrm>
        </p:spPr>
        <p:txBody>
          <a:bodyPr tIns="3600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8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/>
            </a:lvl5pPr>
            <a:lvl6pPr>
              <a:lnSpc>
                <a:spcPct val="100000"/>
              </a:lnSpc>
              <a:spcBef>
                <a:spcPts val="0"/>
              </a:spcBef>
              <a:defRPr sz="1800" b="1"/>
            </a:lvl6pPr>
            <a:lvl7pPr>
              <a:lnSpc>
                <a:spcPct val="100000"/>
              </a:lnSpc>
              <a:spcBef>
                <a:spcPts val="0"/>
              </a:spcBef>
              <a:defRPr sz="1800" b="1"/>
            </a:lvl7pPr>
            <a:lvl8pPr>
              <a:lnSpc>
                <a:spcPct val="100000"/>
              </a:lnSpc>
              <a:spcBef>
                <a:spcPts val="0"/>
              </a:spcBef>
              <a:defRPr sz="1800" b="1"/>
            </a:lvl8pPr>
            <a:lvl9pPr>
              <a:lnSpc>
                <a:spcPct val="100000"/>
              </a:lnSpc>
              <a:spcBef>
                <a:spcPts val="0"/>
              </a:spcBef>
              <a:defRPr sz="1800" b="1"/>
            </a:lvl9pPr>
          </a:lstStyle>
          <a:p>
            <a:pPr lvl="0"/>
            <a:r>
              <a:rPr lang="de-DE" dirty="0"/>
              <a:t>Untertextmasterformat bearbeiten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1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819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268413"/>
            <a:ext cx="3816350" cy="45370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7900" y="1268413"/>
            <a:ext cx="3816350" cy="45370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10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932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682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539750" y="476250"/>
            <a:ext cx="8064500" cy="5184775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1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805489"/>
            <a:ext cx="8064499" cy="287808"/>
          </a:xfrm>
        </p:spPr>
        <p:txBody>
          <a:bodyPr tIns="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>
              <a:lnSpc>
                <a:spcPct val="100000"/>
              </a:lnSpc>
              <a:spcBef>
                <a:spcPts val="0"/>
              </a:spcBef>
              <a:defRPr sz="1400" b="1"/>
            </a:lvl6pPr>
            <a:lvl7pPr>
              <a:lnSpc>
                <a:spcPct val="100000"/>
              </a:lnSpc>
              <a:spcBef>
                <a:spcPts val="0"/>
              </a:spcBef>
              <a:defRPr sz="1400" b="1"/>
            </a:lvl7pPr>
            <a:lvl8pPr>
              <a:lnSpc>
                <a:spcPct val="100000"/>
              </a:lnSpc>
              <a:spcBef>
                <a:spcPts val="0"/>
              </a:spcBef>
              <a:defRPr sz="1400" b="1"/>
            </a:lvl8pPr>
            <a:lvl9pPr>
              <a:lnSpc>
                <a:spcPct val="100000"/>
              </a:lnSpc>
              <a:spcBef>
                <a:spcPts val="0"/>
              </a:spcBef>
              <a:defRPr sz="1400" b="1"/>
            </a:lvl9pPr>
          </a:lstStyle>
          <a:p>
            <a:pPr lvl="0"/>
            <a:r>
              <a:rPr lang="de-DE" dirty="0"/>
              <a:t>Untertextmasterformat bearbeiten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687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539750" y="476250"/>
            <a:ext cx="3816350" cy="5184775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1"/>
          </p:nvPr>
        </p:nvSpPr>
        <p:spPr>
          <a:xfrm>
            <a:off x="4787900" y="476250"/>
            <a:ext cx="3816350" cy="5184775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1" name="Textplatzhalt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1" y="5805489"/>
            <a:ext cx="3816350" cy="287808"/>
          </a:xfrm>
        </p:spPr>
        <p:txBody>
          <a:bodyPr tIns="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>
              <a:lnSpc>
                <a:spcPct val="100000"/>
              </a:lnSpc>
              <a:spcBef>
                <a:spcPts val="0"/>
              </a:spcBef>
              <a:defRPr sz="1400" b="1"/>
            </a:lvl6pPr>
            <a:lvl7pPr>
              <a:lnSpc>
                <a:spcPct val="100000"/>
              </a:lnSpc>
              <a:spcBef>
                <a:spcPts val="0"/>
              </a:spcBef>
              <a:defRPr sz="1400" b="1"/>
            </a:lvl7pPr>
            <a:lvl8pPr>
              <a:lnSpc>
                <a:spcPct val="100000"/>
              </a:lnSpc>
              <a:spcBef>
                <a:spcPts val="0"/>
              </a:spcBef>
              <a:defRPr sz="1400" b="1"/>
            </a:lvl8pPr>
            <a:lvl9pPr>
              <a:lnSpc>
                <a:spcPct val="100000"/>
              </a:lnSpc>
              <a:spcBef>
                <a:spcPts val="0"/>
              </a:spcBef>
              <a:defRPr sz="1400" b="1"/>
            </a:lvl9pPr>
          </a:lstStyle>
          <a:p>
            <a:pPr lvl="0"/>
            <a:r>
              <a:rPr lang="de-DE" dirty="0"/>
              <a:t>Untertextmasterformat bearbeiten</a:t>
            </a:r>
          </a:p>
        </p:txBody>
      </p:sp>
      <p:sp>
        <p:nvSpPr>
          <p:cNvPr id="12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4787900" y="5805489"/>
            <a:ext cx="3816350" cy="287808"/>
          </a:xfrm>
        </p:spPr>
        <p:txBody>
          <a:bodyPr tIns="0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400" b="1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1"/>
            </a:lvl5pPr>
            <a:lvl6pPr>
              <a:lnSpc>
                <a:spcPct val="100000"/>
              </a:lnSpc>
              <a:spcBef>
                <a:spcPts val="0"/>
              </a:spcBef>
              <a:defRPr sz="1400" b="1"/>
            </a:lvl6pPr>
            <a:lvl7pPr>
              <a:lnSpc>
                <a:spcPct val="100000"/>
              </a:lnSpc>
              <a:spcBef>
                <a:spcPts val="0"/>
              </a:spcBef>
              <a:defRPr sz="1400" b="1"/>
            </a:lvl7pPr>
            <a:lvl8pPr>
              <a:lnSpc>
                <a:spcPct val="100000"/>
              </a:lnSpc>
              <a:spcBef>
                <a:spcPts val="0"/>
              </a:spcBef>
              <a:defRPr sz="1400" b="1"/>
            </a:lvl8pPr>
            <a:lvl9pPr>
              <a:lnSpc>
                <a:spcPct val="100000"/>
              </a:lnSpc>
              <a:spcBef>
                <a:spcPts val="0"/>
              </a:spcBef>
              <a:defRPr sz="1400" b="1"/>
            </a:lvl9pPr>
          </a:lstStyle>
          <a:p>
            <a:pPr lvl="0"/>
            <a:r>
              <a:rPr lang="de-DE" dirty="0"/>
              <a:t>Untertextmasterformat bearbeiten</a:t>
            </a: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  <a:prstGeom prst="rect">
            <a:avLst/>
          </a:prstGeom>
        </p:spPr>
        <p:txBody>
          <a:bodyPr vert="horz" lIns="3600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39552" y="6381626"/>
            <a:ext cx="504056" cy="21602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807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39750" y="476251"/>
            <a:ext cx="6696075" cy="72072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9750" y="2133600"/>
            <a:ext cx="6696075" cy="3671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66" y="6369423"/>
            <a:ext cx="1138050" cy="268313"/>
          </a:xfrm>
          <a:prstGeom prst="rect">
            <a:avLst/>
          </a:prstGeom>
        </p:spPr>
      </p:pic>
      <p:cxnSp>
        <p:nvCxnSpPr>
          <p:cNvPr id="6" name="Gerade Verbindung 5"/>
          <p:cNvCxnSpPr/>
          <p:nvPr/>
        </p:nvCxnSpPr>
        <p:spPr>
          <a:xfrm>
            <a:off x="539750" y="6275408"/>
            <a:ext cx="8064500" cy="0"/>
          </a:xfrm>
          <a:prstGeom prst="line">
            <a:avLst/>
          </a:prstGeom>
          <a:ln w="12700">
            <a:solidFill>
              <a:srgbClr val="E6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87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0" r:id="rId3"/>
    <p:sldLayoutId id="2147483656" r:id="rId4"/>
    <p:sldLayoutId id="2147483652" r:id="rId5"/>
    <p:sldLayoutId id="2147483657" r:id="rId6"/>
    <p:sldLayoutId id="2147483654" r:id="rId7"/>
    <p:sldLayoutId id="2147483659" r:id="rId8"/>
    <p:sldLayoutId id="2147483658" r:id="rId9"/>
    <p:sldLayoutId id="2147483655" r:id="rId10"/>
    <p:sldLayoutId id="2147483661" r:id="rId11"/>
    <p:sldLayoutId id="2147483662" r:id="rId12"/>
    <p:sldLayoutId id="2147483663" r:id="rId13"/>
    <p:sldLayoutId id="2147483664" r:id="rId14"/>
    <p:sldLayoutId id="2147483660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700"/>
        </a:spcBef>
        <a:buClrTx/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216000" algn="l" defTabSz="914400" rtl="0" eaLnBrk="1" latinLnBrk="0" hangingPunct="1">
        <a:lnSpc>
          <a:spcPct val="110000"/>
        </a:lnSpc>
        <a:spcBef>
          <a:spcPts val="700"/>
        </a:spcBef>
        <a:buClrTx/>
        <a:buSzPct val="100000"/>
        <a:buFontTx/>
        <a:buBlip>
          <a:blip r:embed="rId18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216000" algn="l" defTabSz="914400" rtl="0" eaLnBrk="1" latinLnBrk="0" hangingPunct="1">
        <a:lnSpc>
          <a:spcPct val="110000"/>
        </a:lnSpc>
        <a:spcBef>
          <a:spcPts val="700"/>
        </a:spcBef>
        <a:buClrTx/>
        <a:buSzPct val="100000"/>
        <a:buFontTx/>
        <a:buBlip>
          <a:blip r:embed="rId18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216000" algn="l" defTabSz="914400" rtl="0" eaLnBrk="1" latinLnBrk="0" hangingPunct="1">
        <a:lnSpc>
          <a:spcPct val="110000"/>
        </a:lnSpc>
        <a:spcBef>
          <a:spcPts val="700"/>
        </a:spcBef>
        <a:buClrTx/>
        <a:buSzPct val="100000"/>
        <a:buFontTx/>
        <a:buBlip>
          <a:blip r:embed="rId18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216000" algn="l" defTabSz="914400" rtl="0" eaLnBrk="1" latinLnBrk="0" hangingPunct="1">
        <a:lnSpc>
          <a:spcPct val="110000"/>
        </a:lnSpc>
        <a:spcBef>
          <a:spcPts val="700"/>
        </a:spcBef>
        <a:buClrTx/>
        <a:buSzPct val="100000"/>
        <a:buFontTx/>
        <a:buBlip>
          <a:blip r:embed="rId18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10000"/>
        </a:lnSpc>
        <a:spcBef>
          <a:spcPts val="700"/>
        </a:spcBef>
        <a:buClrTx/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10000"/>
        </a:lnSpc>
        <a:spcBef>
          <a:spcPts val="700"/>
        </a:spcBef>
        <a:buClrTx/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0000"/>
        </a:lnSpc>
        <a:spcBef>
          <a:spcPts val="700"/>
        </a:spcBef>
        <a:buClrTx/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0000"/>
        </a:lnSpc>
        <a:spcBef>
          <a:spcPts val="700"/>
        </a:spcBef>
        <a:buClrTx/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chart" Target="../charts/chart2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slideLayout" Target="../slideLayouts/slideLayout3.xml"/><Relationship Id="rId7" Type="http://schemas.openxmlformats.org/officeDocument/2006/relationships/diagramLayout" Target="../diagrams/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diagramData" Target="../diagrams/data1.xml"/><Relationship Id="rId5" Type="http://schemas.openxmlformats.org/officeDocument/2006/relationships/image" Target="../media/image10.emf"/><Relationship Id="rId10" Type="http://schemas.microsoft.com/office/2007/relationships/diagramDrawing" Target="../diagrams/drawing1.xml"/><Relationship Id="rId4" Type="http://schemas.openxmlformats.org/officeDocument/2006/relationships/oleObject" Target="../embeddings/oleObject1.bin"/><Relationship Id="rId9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364746"/>
            <a:ext cx="8685689" cy="1147801"/>
          </a:xfrm>
        </p:spPr>
        <p:txBody>
          <a:bodyPr/>
          <a:lstStyle/>
          <a:p>
            <a:r>
              <a:rPr lang="de-DE" b="0" dirty="0"/>
              <a:t> </a:t>
            </a:r>
            <a:r>
              <a:rPr lang="de-DE" dirty="0" err="1"/>
              <a:t>Housing</a:t>
            </a:r>
            <a:r>
              <a:rPr lang="de-DE" dirty="0"/>
              <a:t> &amp; EU </a:t>
            </a:r>
            <a:r>
              <a:rPr lang="de-DE" dirty="0" err="1"/>
              <a:t>Finance</a:t>
            </a:r>
            <a:r>
              <a:rPr lang="de-DE" dirty="0"/>
              <a:t> 2020 – 2027</a:t>
            </a:r>
            <a:r>
              <a:rPr lang="de-DE" b="0" dirty="0"/>
              <a:t/>
            </a:r>
            <a:br>
              <a:rPr lang="de-DE" b="0" dirty="0"/>
            </a:br>
            <a:r>
              <a:rPr lang="en-US" b="0" dirty="0"/>
              <a:t> </a:t>
            </a:r>
            <a:r>
              <a:rPr lang="en-US" dirty="0"/>
              <a:t>From Objectives to Action – Turning EU Social &amp;</a:t>
            </a:r>
            <a:br>
              <a:rPr lang="en-US" dirty="0"/>
            </a:br>
            <a:r>
              <a:rPr lang="en-US" dirty="0"/>
              <a:t> Environmental Policy into positive change for citizens </a:t>
            </a:r>
            <a:r>
              <a:rPr lang="de-DE" dirty="0"/>
              <a:t> 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5536" y="2281386"/>
            <a:ext cx="3495682" cy="309465"/>
          </a:xfrm>
        </p:spPr>
        <p:txBody>
          <a:bodyPr/>
          <a:lstStyle/>
          <a:p>
            <a:r>
              <a:rPr lang="en-GB" dirty="0"/>
              <a:t>05 March 2020 I Martien Post </a:t>
            </a:r>
            <a:r>
              <a:rPr lang="en-GB"/>
              <a:t>|Gewobag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306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1" y="473420"/>
            <a:ext cx="1152000" cy="867348"/>
          </a:xfrm>
        </p:spPr>
        <p:txBody>
          <a:bodyPr/>
          <a:lstStyle/>
          <a:p>
            <a:r>
              <a:rPr lang="de-DE" dirty="0"/>
              <a:t>03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39750" y="1629320"/>
            <a:ext cx="6696546" cy="6475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Backup – Experience with EIB</a:t>
            </a:r>
          </a:p>
          <a:p>
            <a:pPr>
              <a:spcAft>
                <a:spcPts val="600"/>
              </a:spcAft>
            </a:pPr>
            <a:endParaRPr lang="de-DE" dirty="0"/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</p:spPr>
        <p:txBody>
          <a:bodyPr/>
          <a:lstStyle/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8" name="Datumsplatzhalter 6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</p:spPr>
        <p:txBody>
          <a:bodyPr/>
          <a:lstStyle/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9" name="Textplatzhalter 2"/>
          <p:cNvSpPr txBox="1">
            <a:spLocks/>
          </p:cNvSpPr>
          <p:nvPr/>
        </p:nvSpPr>
        <p:spPr>
          <a:xfrm>
            <a:off x="539750" y="2492896"/>
            <a:ext cx="5688013" cy="18722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2500"/>
              </a:spcAft>
              <a:buClrTx/>
              <a:buSzPct val="80000"/>
              <a:buFont typeface="Arial" panose="020B0604020202020204" pitchFamily="34" charset="0"/>
              <a:buNone/>
              <a:tabLst/>
              <a:defRPr sz="2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lphaLcParenR"/>
              <a:tabLst>
                <a:tab pos="449263" algn="l"/>
              </a:tabLst>
            </a:pPr>
            <a:r>
              <a:rPr lang="en-US" sz="1800" dirty="0"/>
              <a:t>Contract negotiations</a:t>
            </a:r>
          </a:p>
          <a:p>
            <a:pPr marL="342900" indent="-342900">
              <a:buAutoNum type="alphaLcParenR"/>
              <a:tabLst>
                <a:tab pos="449263" algn="l"/>
              </a:tabLst>
            </a:pPr>
            <a:r>
              <a:rPr lang="en-US" sz="1800" b="0" dirty="0"/>
              <a:t>The essential covenants</a:t>
            </a:r>
          </a:p>
          <a:p>
            <a:pPr marL="342900" indent="-342900">
              <a:buAutoNum type="alphaLcParenR"/>
              <a:tabLst>
                <a:tab pos="449263" algn="l"/>
              </a:tabLst>
            </a:pPr>
            <a:r>
              <a:rPr lang="en-US" sz="1800" b="0" dirty="0"/>
              <a:t>The repayment structure of loans 1a and 1b</a:t>
            </a:r>
            <a:br>
              <a:rPr lang="en-US" sz="1800" b="0" dirty="0"/>
            </a:br>
            <a:endParaRPr lang="en-US" sz="1800" b="0" dirty="0"/>
          </a:p>
          <a:p>
            <a:endParaRPr lang="en-US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019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476251"/>
            <a:ext cx="7056586" cy="720724"/>
          </a:xfrm>
        </p:spPr>
        <p:txBody>
          <a:bodyPr/>
          <a:lstStyle/>
          <a:p>
            <a:r>
              <a:rPr lang="en-US" dirty="0"/>
              <a:t>Contract negotiations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1196976"/>
            <a:ext cx="6696075" cy="4608512"/>
          </a:xfrm>
        </p:spPr>
        <p:txBody>
          <a:bodyPr/>
          <a:lstStyle/>
          <a:p>
            <a:pPr>
              <a:buSzPct val="100000"/>
            </a:pPr>
            <a:r>
              <a:rPr lang="en-US" dirty="0"/>
              <a:t>Start: Initiative mail contact with German regional office in Berlin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|  12.10.2017 |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Financing with EIB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A383D72D-EFF8-482C-85ED-631BE5D9325A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05361"/>
              </p:ext>
            </p:extLst>
          </p:nvPr>
        </p:nvGraphicFramePr>
        <p:xfrm>
          <a:off x="452292" y="1643797"/>
          <a:ext cx="8411451" cy="3812854"/>
        </p:xfrm>
        <a:graphic>
          <a:graphicData uri="http://schemas.openxmlformats.org/drawingml/2006/table">
            <a:tbl>
              <a:tblPr/>
              <a:tblGrid>
                <a:gridCol w="3455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7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0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58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49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07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33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91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222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8569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919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3649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3490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712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3807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15853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3490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561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165676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e-DE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de-DE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9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Preparation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7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Preliminary talk with H. Thiessen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Teleconference – needed documentation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Teleconference – list of questions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Teleconference – term sheet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4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Preliminary</a:t>
                      </a:r>
                      <a:r>
                        <a:rPr lang="en-US" sz="12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talk</a:t>
                      </a: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– refugee housing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Presentation and site survey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Analysis by EIB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9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Contract negotiations A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5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Teleconference – contractual</a:t>
                      </a:r>
                      <a:r>
                        <a:rPr lang="en-US" sz="12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basis</a:t>
                      </a:r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7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Coordination contract draft A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Signature contract &amp; guaranty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Fixing disbursement</a:t>
                      </a:r>
                      <a:r>
                        <a:rPr lang="en-US" sz="12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first t</a:t>
                      </a: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ranche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29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Incoming</a:t>
                      </a:r>
                      <a:r>
                        <a:rPr lang="en-US" sz="1400" b="1" i="0" u="none" strike="noStrike" baseline="0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payment </a:t>
                      </a:r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150 million € (Tranche A)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9C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AB5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298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4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Contract</a:t>
                      </a:r>
                      <a:r>
                        <a:rPr lang="en-US" sz="1400" b="1" i="0" u="none" strike="noStrike" kern="1200" baseline="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negotiations</a:t>
                      </a:r>
                      <a:r>
                        <a:rPr lang="en-US" sz="14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B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4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57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Coordination</a:t>
                      </a:r>
                      <a:r>
                        <a:rPr lang="en-US" sz="1200" b="0" i="0" u="none" strike="noStrike" kern="1200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contract draft B</a:t>
                      </a:r>
                      <a:endParaRPr lang="en-US" sz="12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noProof="0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Signature</a:t>
                      </a:r>
                      <a:r>
                        <a:rPr lang="en-US" sz="12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contract </a:t>
                      </a:r>
                      <a:r>
                        <a:rPr lang="en-US" sz="12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&amp; guaranty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452292" y="5480271"/>
            <a:ext cx="7576092" cy="4652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>
              <a:lnSpc>
                <a:spcPct val="110000"/>
              </a:lnSpc>
              <a:buSzPct val="80000"/>
              <a:buFont typeface="Arial" panose="020B0604020202020204" pitchFamily="34" charset="0"/>
              <a:buChar char="•"/>
            </a:pPr>
            <a:r>
              <a:rPr lang="en-US" sz="1400" dirty="0"/>
              <a:t>Coordination on basic contract terms average 3 to 4 hours</a:t>
            </a:r>
          </a:p>
          <a:p>
            <a:pPr marL="285750" indent="-285750">
              <a:lnSpc>
                <a:spcPct val="110000"/>
              </a:lnSpc>
              <a:buSzPct val="80000"/>
              <a:buFont typeface="Arial" panose="020B0604020202020204" pitchFamily="34" charset="0"/>
              <a:buChar char="•"/>
            </a:pPr>
            <a:r>
              <a:rPr lang="en-US" sz="1400" dirty="0"/>
              <a:t>Further brief teleconferences on individual points</a:t>
            </a:r>
          </a:p>
        </p:txBody>
      </p:sp>
    </p:spTree>
    <p:extLst>
      <p:ext uri="{BB962C8B-B14F-4D97-AF65-F5344CB8AC3E}">
        <p14:creationId xmlns:p14="http://schemas.microsoft.com/office/powerpoint/2010/main" val="2437476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kt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2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8" name="Objekt 1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449263" algn="l"/>
              </a:tabLst>
            </a:pPr>
            <a:r>
              <a:rPr lang="en-US" dirty="0"/>
              <a:t>The essential covenants</a:t>
            </a:r>
          </a:p>
        </p:txBody>
      </p:sp>
      <p:sp>
        <p:nvSpPr>
          <p:cNvPr id="22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3B3B3A"/>
                </a:solidFill>
              </a:rPr>
              <a:t>Housing &amp; EU Finance 2020 - 2027</a:t>
            </a:r>
          </a:p>
        </p:txBody>
      </p:sp>
      <p:sp>
        <p:nvSpPr>
          <p:cNvPr id="26" name="Titel 4"/>
          <p:cNvSpPr txBox="1">
            <a:spLocks/>
          </p:cNvSpPr>
          <p:nvPr/>
        </p:nvSpPr>
        <p:spPr>
          <a:xfrm>
            <a:off x="535899" y="1124744"/>
            <a:ext cx="8573175" cy="5040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de-DE" sz="1800" dirty="0">
              <a:solidFill>
                <a:srgbClr val="3B3B3A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rgbClr val="3B3B3A"/>
                </a:solidFill>
              </a:rPr>
              <a:t>Page </a:t>
            </a:r>
            <a:fld id="{A383D72D-EFF8-482C-85ED-631BE5D9325A}" type="slidenum">
              <a:rPr lang="en-US" smtClean="0">
                <a:solidFill>
                  <a:srgbClr val="3B3B3A"/>
                </a:solidFill>
              </a:rPr>
              <a:pPr/>
              <a:t>12</a:t>
            </a:fld>
            <a:endParaRPr lang="en-US" dirty="0">
              <a:solidFill>
                <a:srgbClr val="3B3B3A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|  23.02.2020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9750" y="1613982"/>
            <a:ext cx="6696075" cy="4623330"/>
          </a:xfrm>
        </p:spPr>
        <p:txBody>
          <a:bodyPr/>
          <a:lstStyle/>
          <a:p>
            <a:pPr marL="630238" indent="-630238"/>
            <a:r>
              <a:rPr lang="en-US" b="1" dirty="0"/>
              <a:t>Rating:</a:t>
            </a:r>
            <a:r>
              <a:rPr lang="en-US" dirty="0"/>
              <a:t> In the event of downgrading to the last investment grade level (BBB+/Baa1) or lower, the bank withdraws from the contract or the borrower provides additional securities.</a:t>
            </a:r>
          </a:p>
          <a:p>
            <a:pPr marL="630238" indent="-630238"/>
            <a:r>
              <a:rPr lang="en-US" b="1" dirty="0"/>
              <a:t>Collateralization index</a:t>
            </a:r>
            <a:r>
              <a:rPr lang="en-US" dirty="0"/>
              <a:t>: Defines the percentage/ratio of all mortgages (nominal) of property assets (IFRS). A maximum of 70% is admissible.</a:t>
            </a:r>
          </a:p>
          <a:p>
            <a:pPr marL="630238" indent="-630238"/>
            <a:r>
              <a:rPr lang="en-US" b="1" dirty="0"/>
              <a:t>Change of Control</a:t>
            </a:r>
            <a:r>
              <a:rPr lang="en-US" dirty="0"/>
              <a:t>: Occurs as soon as the state of Berlin holds less than 100% voting rights or control of the guarantor is not exercised by the borrower.</a:t>
            </a:r>
          </a:p>
          <a:p>
            <a:pPr lvl="0"/>
            <a:r>
              <a:rPr lang="en-US" b="1" dirty="0" err="1"/>
              <a:t>Pari</a:t>
            </a:r>
            <a:r>
              <a:rPr lang="en-US" b="1" dirty="0"/>
              <a:t> </a:t>
            </a:r>
            <a:r>
              <a:rPr lang="en-US" b="1" dirty="0" err="1"/>
              <a:t>Passu</a:t>
            </a:r>
            <a:r>
              <a:rPr lang="en-US" dirty="0"/>
              <a:t>: Ranking equality of all payment obligations of the borrower</a:t>
            </a:r>
            <a:endParaRPr lang="en-US" kern="100" dirty="0"/>
          </a:p>
          <a:p>
            <a:pPr marL="630238" lvl="0" indent="-630238"/>
            <a:r>
              <a:rPr lang="en-US" kern="100" dirty="0"/>
              <a:t>Change of statute/ articles of association/ representation authority/ integrity</a:t>
            </a:r>
          </a:p>
          <a:p>
            <a:pPr marL="630238" indent="-630238"/>
            <a:r>
              <a:rPr lang="en-US" b="1" dirty="0"/>
              <a:t>Change of legal situation</a:t>
            </a:r>
            <a:r>
              <a:rPr lang="en-US" dirty="0"/>
              <a:t>: Borrower informs the bank upon becoming aware of a change of law that aggravates the payment obligations</a:t>
            </a:r>
          </a:p>
          <a:p>
            <a:pPr marL="630238" indent="-630238"/>
            <a:r>
              <a:rPr lang="en-US" b="1" dirty="0"/>
              <a:t>Credit standing clause</a:t>
            </a:r>
            <a:r>
              <a:rPr lang="en-US" dirty="0"/>
              <a:t>: No more advantageous clauses in other financing contracts; if any exist, the lender is entitled to demand contract amendment</a:t>
            </a:r>
          </a:p>
          <a:p>
            <a:pPr marL="630238" lvl="0" indent="-630238"/>
            <a:endParaRPr lang="en-US" kern="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49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1" y="473420"/>
            <a:ext cx="1152000" cy="867348"/>
          </a:xfrm>
        </p:spPr>
        <p:txBody>
          <a:bodyPr/>
          <a:lstStyle/>
          <a:p>
            <a:r>
              <a:rPr lang="en-US" dirty="0"/>
              <a:t>04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39750" y="1629320"/>
            <a:ext cx="6696546" cy="6475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Experience with EIB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</p:spPr>
        <p:txBody>
          <a:bodyPr/>
          <a:lstStyle/>
          <a:p>
            <a:r>
              <a:rPr lang="en-US" dirty="0"/>
              <a:t>Housing &amp; EU Finance 2020 - 2027</a:t>
            </a:r>
          </a:p>
        </p:txBody>
      </p:sp>
      <p:sp>
        <p:nvSpPr>
          <p:cNvPr id="8" name="Datumsplatzhalter 6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</p:spPr>
        <p:txBody>
          <a:bodyPr/>
          <a:lstStyle/>
          <a:p>
            <a:r>
              <a:rPr lang="en-US" dirty="0"/>
              <a:t>|  23.02.2020</a:t>
            </a:r>
          </a:p>
        </p:txBody>
      </p:sp>
      <p:sp>
        <p:nvSpPr>
          <p:cNvPr id="9" name="Textplatzhalter 2"/>
          <p:cNvSpPr txBox="1">
            <a:spLocks/>
          </p:cNvSpPr>
          <p:nvPr/>
        </p:nvSpPr>
        <p:spPr>
          <a:xfrm>
            <a:off x="539750" y="2492896"/>
            <a:ext cx="5688013" cy="18722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2500"/>
              </a:spcAft>
              <a:buClrTx/>
              <a:buSzPct val="80000"/>
              <a:buFont typeface="Arial" panose="020B0604020202020204" pitchFamily="34" charset="0"/>
              <a:buNone/>
              <a:tabLst/>
              <a:defRPr sz="2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lphaLcParenR"/>
              <a:tabLst>
                <a:tab pos="449263" algn="l"/>
              </a:tabLst>
            </a:pPr>
            <a:r>
              <a:rPr lang="en-US" sz="1800" b="0" dirty="0"/>
              <a:t>Contract negotiations</a:t>
            </a:r>
          </a:p>
          <a:p>
            <a:pPr marL="342900" indent="-342900">
              <a:buAutoNum type="alphaLcParenR"/>
              <a:tabLst>
                <a:tab pos="449263" algn="l"/>
              </a:tabLst>
            </a:pPr>
            <a:r>
              <a:rPr lang="en-US" sz="1800" b="0" dirty="0"/>
              <a:t>The essential covenants</a:t>
            </a:r>
          </a:p>
          <a:p>
            <a:pPr marL="342900" indent="-342900">
              <a:buAutoNum type="alphaLcParenR"/>
              <a:tabLst>
                <a:tab pos="449263" algn="l"/>
              </a:tabLst>
            </a:pPr>
            <a:r>
              <a:rPr lang="en-US" sz="1800" dirty="0"/>
              <a:t>The repayment structure of the EIB loan</a:t>
            </a:r>
            <a:endParaRPr lang="en-US" sz="1800" b="0" dirty="0"/>
          </a:p>
          <a:p>
            <a:endParaRPr lang="en-US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A383D72D-EFF8-482C-85ED-631BE5D9325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61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kt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6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8" name="Objekt 1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itel 6"/>
          <p:cNvSpPr>
            <a:spLocks noGrp="1"/>
          </p:cNvSpPr>
          <p:nvPr>
            <p:ph type="title"/>
          </p:nvPr>
        </p:nvSpPr>
        <p:spPr>
          <a:xfrm>
            <a:off x="539750" y="476251"/>
            <a:ext cx="6840562" cy="720724"/>
          </a:xfrm>
        </p:spPr>
        <p:txBody>
          <a:bodyPr/>
          <a:lstStyle/>
          <a:p>
            <a:pPr>
              <a:tabLst>
                <a:tab pos="449263" algn="l"/>
              </a:tabLst>
            </a:pPr>
            <a:r>
              <a:rPr lang="en-US" dirty="0"/>
              <a:t>The repayment structure of the EIB loan</a:t>
            </a:r>
            <a:endParaRPr lang="en-US" b="0" dirty="0"/>
          </a:p>
        </p:txBody>
      </p:sp>
      <p:sp>
        <p:nvSpPr>
          <p:cNvPr id="22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3B3B3A"/>
                </a:solidFill>
              </a:rPr>
              <a:t>Housing &amp; EU Finance 2020 - 2027</a:t>
            </a:r>
          </a:p>
        </p:txBody>
      </p:sp>
      <p:sp>
        <p:nvSpPr>
          <p:cNvPr id="26" name="Titel 4"/>
          <p:cNvSpPr txBox="1">
            <a:spLocks/>
          </p:cNvSpPr>
          <p:nvPr/>
        </p:nvSpPr>
        <p:spPr>
          <a:xfrm>
            <a:off x="535899" y="1124744"/>
            <a:ext cx="8573175" cy="5040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de-DE" sz="1800" dirty="0">
              <a:solidFill>
                <a:srgbClr val="3B3B3A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>
                <a:solidFill>
                  <a:srgbClr val="3B3B3A"/>
                </a:solidFill>
              </a:rPr>
              <a:t>Page </a:t>
            </a:r>
            <a:fld id="{A383D72D-EFF8-482C-85ED-631BE5D9325A}" type="slidenum">
              <a:rPr lang="en-US" smtClean="0">
                <a:solidFill>
                  <a:srgbClr val="3B3B3A"/>
                </a:solidFill>
              </a:rPr>
              <a:pPr/>
              <a:t>14</a:t>
            </a:fld>
            <a:endParaRPr lang="en-US" dirty="0">
              <a:solidFill>
                <a:srgbClr val="3B3B3A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|  23.02.2020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69429" y="5625653"/>
            <a:ext cx="6696075" cy="683667"/>
          </a:xfrm>
        </p:spPr>
        <p:txBody>
          <a:bodyPr/>
          <a:lstStyle/>
          <a:p>
            <a:r>
              <a:rPr lang="en-US" dirty="0"/>
              <a:t>Two very large special payments of 15 million EUR were necessary to meet the index and at the same time the annual repayment rates</a:t>
            </a: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0921292"/>
              </p:ext>
            </p:extLst>
          </p:nvPr>
        </p:nvGraphicFramePr>
        <p:xfrm>
          <a:off x="683568" y="1268760"/>
          <a:ext cx="628230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13070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1" y="473420"/>
            <a:ext cx="1152000" cy="867348"/>
          </a:xfrm>
        </p:spPr>
        <p:txBody>
          <a:bodyPr/>
          <a:lstStyle/>
          <a:p>
            <a:r>
              <a:rPr lang="de-DE" dirty="0"/>
              <a:t>05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39750" y="1629320"/>
            <a:ext cx="4896346" cy="3671888"/>
          </a:xfrm>
        </p:spPr>
        <p:txBody>
          <a:bodyPr/>
          <a:lstStyle/>
          <a:p>
            <a:r>
              <a:rPr lang="en-GB" sz="2800" dirty="0"/>
              <a:t>Building </a:t>
            </a:r>
            <a:r>
              <a:rPr lang="en-GB" sz="2800"/>
              <a:t>financing requirements</a:t>
            </a:r>
            <a:endParaRPr lang="de-DE" dirty="0"/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</p:spPr>
        <p:txBody>
          <a:bodyPr/>
          <a:lstStyle/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0" name="Datumsplatzhalter 6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</p:spPr>
        <p:txBody>
          <a:bodyPr/>
          <a:lstStyle/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6554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kt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2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8" name="Objekt 1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itel 6"/>
          <p:cNvSpPr>
            <a:spLocks noGrp="1"/>
          </p:cNvSpPr>
          <p:nvPr>
            <p:ph type="title"/>
          </p:nvPr>
        </p:nvSpPr>
        <p:spPr>
          <a:xfrm>
            <a:off x="539750" y="476251"/>
            <a:ext cx="7128594" cy="720724"/>
          </a:xfrm>
        </p:spPr>
        <p:txBody>
          <a:bodyPr/>
          <a:lstStyle/>
          <a:p>
            <a:pPr>
              <a:tabLst>
                <a:tab pos="449263" algn="l"/>
              </a:tabLst>
            </a:pPr>
            <a:r>
              <a:rPr lang="en-GB" dirty="0"/>
              <a:t>Project financing requirements (1/2)</a:t>
            </a:r>
            <a:br>
              <a:rPr lang="en-GB" dirty="0"/>
            </a:br>
            <a:r>
              <a:rPr lang="de-DE" b="0" dirty="0"/>
              <a:t/>
            </a:r>
            <a:br>
              <a:rPr lang="de-DE" b="0" dirty="0"/>
            </a:br>
            <a:endParaRPr lang="de-DE" b="0" dirty="0"/>
          </a:p>
        </p:txBody>
      </p:sp>
      <p:sp>
        <p:nvSpPr>
          <p:cNvPr id="22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>
                <a:solidFill>
                  <a:srgbClr val="3B3B3A"/>
                </a:solidFill>
              </a:rPr>
              <a:t>Housing &amp; EU Finance 2020 - 2027</a:t>
            </a:r>
            <a:endParaRPr lang="de-DE" dirty="0">
              <a:solidFill>
                <a:srgbClr val="3B3B3A"/>
              </a:solidFill>
            </a:endParaRPr>
          </a:p>
        </p:txBody>
      </p:sp>
      <p:sp>
        <p:nvSpPr>
          <p:cNvPr id="26" name="Titel 4"/>
          <p:cNvSpPr txBox="1">
            <a:spLocks/>
          </p:cNvSpPr>
          <p:nvPr/>
        </p:nvSpPr>
        <p:spPr>
          <a:xfrm>
            <a:off x="535899" y="1124744"/>
            <a:ext cx="8573175" cy="5040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altLang="de-DE" sz="1800" dirty="0">
              <a:solidFill>
                <a:srgbClr val="3B3B3A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>
                <a:solidFill>
                  <a:srgbClr val="3B3B3A"/>
                </a:solidFill>
              </a:rPr>
              <a:t>Page </a:t>
            </a:r>
            <a:fld id="{A383D72D-EFF8-482C-85ED-631BE5D9325A}" type="slidenum">
              <a:rPr lang="de-DE" smtClean="0">
                <a:solidFill>
                  <a:srgbClr val="3B3B3A"/>
                </a:solidFill>
              </a:rPr>
              <a:pPr/>
              <a:t>16</a:t>
            </a:fld>
            <a:endParaRPr lang="de-DE" dirty="0">
              <a:solidFill>
                <a:srgbClr val="3B3B3A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9750" y="1412776"/>
            <a:ext cx="7992690" cy="468052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proprietors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Strict regulations allow for only very moderate rent increases after new construction, modernization or energetic upgrades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50% of new construction to be built are to be built with the funding program of the state of Berlin</a:t>
            </a:r>
          </a:p>
          <a:p>
            <a:pPr marL="901700" indent="-271463">
              <a:buFont typeface="Wingdings" panose="05000000000000000000" pitchFamily="2" charset="2"/>
              <a:buChar char="Ø"/>
            </a:pPr>
            <a:r>
              <a:rPr lang="en-US" dirty="0"/>
              <a:t>	The commitment period is 30 years,</a:t>
            </a:r>
          </a:p>
          <a:p>
            <a:pPr marL="901700" indent="-271463">
              <a:buFont typeface="Wingdings" panose="05000000000000000000" pitchFamily="2" charset="2"/>
              <a:buChar char="Ø"/>
            </a:pPr>
            <a:r>
              <a:rPr lang="en-US" dirty="0"/>
              <a:t>	The initial net rent without utilities is between 6.50 €/m² and 6.70 €/m² per month depending on the tenant’s income</a:t>
            </a:r>
          </a:p>
          <a:p>
            <a:pPr marL="901700" indent="-271463">
              <a:buFont typeface="Wingdings" panose="05000000000000000000" pitchFamily="2" charset="2"/>
              <a:buChar char="Ø"/>
            </a:pPr>
            <a:r>
              <a:rPr lang="en-US" dirty="0"/>
              <a:t>	Another funding model stipulates initial net rent without utilities of 8.20 €/m² for finished attics and tenants with somewhat higher incomes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Low surpluses allow for only moderate repayment rates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The repayment rates of the current EIB financing are too high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Remitting a portion at the end of the loan period is not possible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EIB loans have long terms (25 years), but have to be repaid in full during that time period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In addition, the average repayment rate may not exceed a value of 15 (weighted repayments); this further limits alternative repayment modalities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79258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kt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08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8" name="Objekt 1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itel 6"/>
          <p:cNvSpPr>
            <a:spLocks noGrp="1"/>
          </p:cNvSpPr>
          <p:nvPr>
            <p:ph type="title"/>
          </p:nvPr>
        </p:nvSpPr>
        <p:spPr>
          <a:xfrm>
            <a:off x="539750" y="476251"/>
            <a:ext cx="7128594" cy="720724"/>
          </a:xfrm>
        </p:spPr>
        <p:txBody>
          <a:bodyPr/>
          <a:lstStyle/>
          <a:p>
            <a:pPr>
              <a:tabLst>
                <a:tab pos="449263" algn="l"/>
              </a:tabLst>
            </a:pPr>
            <a:r>
              <a:rPr lang="en-GB" dirty="0"/>
              <a:t>Project financing requirements (2/2)</a:t>
            </a:r>
            <a:br>
              <a:rPr lang="en-GB" dirty="0"/>
            </a:br>
            <a:r>
              <a:rPr lang="de-DE" b="0" dirty="0"/>
              <a:t/>
            </a:r>
            <a:br>
              <a:rPr lang="de-DE" b="0" dirty="0"/>
            </a:br>
            <a:endParaRPr lang="de-DE" b="0" dirty="0"/>
          </a:p>
        </p:txBody>
      </p:sp>
      <p:sp>
        <p:nvSpPr>
          <p:cNvPr id="22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>
                <a:solidFill>
                  <a:srgbClr val="3B3B3A"/>
                </a:solidFill>
              </a:rPr>
              <a:t>Housing &amp; EU Finance 2020 - 2027</a:t>
            </a:r>
            <a:endParaRPr lang="de-DE" dirty="0">
              <a:solidFill>
                <a:srgbClr val="3B3B3A"/>
              </a:solidFill>
            </a:endParaRPr>
          </a:p>
        </p:txBody>
      </p:sp>
      <p:sp>
        <p:nvSpPr>
          <p:cNvPr id="26" name="Titel 4"/>
          <p:cNvSpPr txBox="1">
            <a:spLocks/>
          </p:cNvSpPr>
          <p:nvPr/>
        </p:nvSpPr>
        <p:spPr>
          <a:xfrm>
            <a:off x="535899" y="1124744"/>
            <a:ext cx="8573175" cy="5040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altLang="de-DE" sz="1800" dirty="0">
              <a:solidFill>
                <a:srgbClr val="3B3B3A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>
                <a:solidFill>
                  <a:srgbClr val="3B3B3A"/>
                </a:solidFill>
              </a:rPr>
              <a:t>Page </a:t>
            </a:r>
            <a:fld id="{A383D72D-EFF8-482C-85ED-631BE5D9325A}" type="slidenum">
              <a:rPr lang="de-DE" smtClean="0">
                <a:solidFill>
                  <a:srgbClr val="3B3B3A"/>
                </a:solidFill>
              </a:rPr>
              <a:pPr/>
              <a:t>17</a:t>
            </a:fld>
            <a:endParaRPr lang="de-DE" dirty="0">
              <a:solidFill>
                <a:srgbClr val="3B3B3A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5899" y="2508514"/>
            <a:ext cx="7992690" cy="257666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Programs should be clearly described and loan terms should be transparent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Application procedures should be slim in order to allow for the greatest possible investment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Contract terms of 30 years should be offered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 repayment rate of 1% to 2% should be possible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Repayment on an annuity basis should be offered (resulting in fiscal drag on repayment)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After 30 years, repayment of the remaining debt in one lump sum should be possible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Thus refinancing after 30 years in the amount of the remaining capital would be possible	</a:t>
            </a:r>
          </a:p>
          <a:p>
            <a:r>
              <a:rPr lang="de-D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9608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Gewobag</a:t>
            </a:r>
          </a:p>
          <a:p>
            <a:r>
              <a:rPr lang="en-GB"/>
              <a:t>The whole variety of Berlin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/>
              <a:t>|  23.02.2020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Housing &amp; EU Finance 2020 - 2027</a:t>
            </a:r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A383D72D-EFF8-482C-85ED-631BE5D9325A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071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/>
              <a:t>|  23.02.2020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Housing &amp; EU Finance 2020 - 2027</a:t>
            </a:r>
            <a:endParaRPr lang="en-GB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39750" y="476251"/>
            <a:ext cx="6696075" cy="720724"/>
          </a:xfrm>
        </p:spPr>
        <p:txBody>
          <a:bodyPr/>
          <a:lstStyle/>
          <a:p>
            <a:r>
              <a:rPr lang="en-GB"/>
              <a:t>Gewobag – The whole variety of Berlin</a:t>
            </a: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4390999" y="836712"/>
            <a:ext cx="1872208" cy="2160240"/>
          </a:xfrm>
          <a:custGeom>
            <a:avLst/>
            <a:gdLst>
              <a:gd name="T0" fmla="*/ 1612 w 3223"/>
              <a:gd name="T1" fmla="*/ 3758 h 3758"/>
              <a:gd name="T2" fmla="*/ 0 w 3223"/>
              <a:gd name="T3" fmla="*/ 2818 h 3758"/>
              <a:gd name="T4" fmla="*/ 0 w 3223"/>
              <a:gd name="T5" fmla="*/ 940 h 3758"/>
              <a:gd name="T6" fmla="*/ 1612 w 3223"/>
              <a:gd name="T7" fmla="*/ 0 h 3758"/>
              <a:gd name="T8" fmla="*/ 3223 w 3223"/>
              <a:gd name="T9" fmla="*/ 940 h 3758"/>
              <a:gd name="T10" fmla="*/ 3223 w 3223"/>
              <a:gd name="T11" fmla="*/ 2818 h 3758"/>
              <a:gd name="T12" fmla="*/ 1612 w 3223"/>
              <a:gd name="T13" fmla="*/ 3758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23" h="3758">
                <a:moveTo>
                  <a:pt x="1612" y="3758"/>
                </a:moveTo>
                <a:lnTo>
                  <a:pt x="0" y="2818"/>
                </a:lnTo>
                <a:lnTo>
                  <a:pt x="0" y="940"/>
                </a:lnTo>
                <a:lnTo>
                  <a:pt x="1612" y="0"/>
                </a:lnTo>
                <a:lnTo>
                  <a:pt x="3223" y="940"/>
                </a:lnTo>
                <a:lnTo>
                  <a:pt x="3223" y="2818"/>
                </a:lnTo>
                <a:lnTo>
                  <a:pt x="1612" y="375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extfeld 7"/>
          <p:cNvSpPr txBox="1"/>
          <p:nvPr/>
        </p:nvSpPr>
        <p:spPr>
          <a:xfrm>
            <a:off x="4460055" y="1376772"/>
            <a:ext cx="1800200" cy="115212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GB" sz="1400" b="1" dirty="0">
                <a:solidFill>
                  <a:schemeClr val="bg1"/>
                </a:solidFill>
              </a:rPr>
              <a:t>Broad based real estate property company  with an official mandate</a:t>
            </a: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6309585" y="836712"/>
            <a:ext cx="1872208" cy="2160240"/>
          </a:xfrm>
          <a:custGeom>
            <a:avLst/>
            <a:gdLst>
              <a:gd name="T0" fmla="*/ 1612 w 3223"/>
              <a:gd name="T1" fmla="*/ 3758 h 3758"/>
              <a:gd name="T2" fmla="*/ 0 w 3223"/>
              <a:gd name="T3" fmla="*/ 2818 h 3758"/>
              <a:gd name="T4" fmla="*/ 0 w 3223"/>
              <a:gd name="T5" fmla="*/ 940 h 3758"/>
              <a:gd name="T6" fmla="*/ 1612 w 3223"/>
              <a:gd name="T7" fmla="*/ 0 h 3758"/>
              <a:gd name="T8" fmla="*/ 3223 w 3223"/>
              <a:gd name="T9" fmla="*/ 940 h 3758"/>
              <a:gd name="T10" fmla="*/ 3223 w 3223"/>
              <a:gd name="T11" fmla="*/ 2818 h 3758"/>
              <a:gd name="T12" fmla="*/ 1612 w 3223"/>
              <a:gd name="T13" fmla="*/ 3758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23" h="3758">
                <a:moveTo>
                  <a:pt x="1612" y="3758"/>
                </a:moveTo>
                <a:lnTo>
                  <a:pt x="0" y="2818"/>
                </a:lnTo>
                <a:lnTo>
                  <a:pt x="0" y="940"/>
                </a:lnTo>
                <a:lnTo>
                  <a:pt x="1612" y="0"/>
                </a:lnTo>
                <a:lnTo>
                  <a:pt x="3223" y="940"/>
                </a:lnTo>
                <a:lnTo>
                  <a:pt x="3223" y="2818"/>
                </a:lnTo>
                <a:lnTo>
                  <a:pt x="1612" y="375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Textfeld 9"/>
          <p:cNvSpPr txBox="1"/>
          <p:nvPr/>
        </p:nvSpPr>
        <p:spPr>
          <a:xfrm>
            <a:off x="6345589" y="1355063"/>
            <a:ext cx="1800200" cy="115212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GB" sz="1400" b="1" dirty="0">
                <a:solidFill>
                  <a:schemeClr val="bg1"/>
                </a:solidFill>
              </a:rPr>
              <a:t>Professional and experienced management</a:t>
            </a:r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3421361" y="2507191"/>
            <a:ext cx="1872208" cy="2160240"/>
          </a:xfrm>
          <a:custGeom>
            <a:avLst/>
            <a:gdLst>
              <a:gd name="T0" fmla="*/ 1612 w 3223"/>
              <a:gd name="T1" fmla="*/ 3758 h 3758"/>
              <a:gd name="T2" fmla="*/ 0 w 3223"/>
              <a:gd name="T3" fmla="*/ 2818 h 3758"/>
              <a:gd name="T4" fmla="*/ 0 w 3223"/>
              <a:gd name="T5" fmla="*/ 940 h 3758"/>
              <a:gd name="T6" fmla="*/ 1612 w 3223"/>
              <a:gd name="T7" fmla="*/ 0 h 3758"/>
              <a:gd name="T8" fmla="*/ 3223 w 3223"/>
              <a:gd name="T9" fmla="*/ 940 h 3758"/>
              <a:gd name="T10" fmla="*/ 3223 w 3223"/>
              <a:gd name="T11" fmla="*/ 2818 h 3758"/>
              <a:gd name="T12" fmla="*/ 1612 w 3223"/>
              <a:gd name="T13" fmla="*/ 3758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23" h="3758">
                <a:moveTo>
                  <a:pt x="1612" y="3758"/>
                </a:moveTo>
                <a:lnTo>
                  <a:pt x="0" y="2818"/>
                </a:lnTo>
                <a:lnTo>
                  <a:pt x="0" y="940"/>
                </a:lnTo>
                <a:lnTo>
                  <a:pt x="1612" y="0"/>
                </a:lnTo>
                <a:lnTo>
                  <a:pt x="3223" y="940"/>
                </a:lnTo>
                <a:lnTo>
                  <a:pt x="3223" y="2818"/>
                </a:lnTo>
                <a:lnTo>
                  <a:pt x="1612" y="37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feld 11"/>
          <p:cNvSpPr txBox="1"/>
          <p:nvPr/>
        </p:nvSpPr>
        <p:spPr>
          <a:xfrm>
            <a:off x="3424313" y="3047251"/>
            <a:ext cx="1869256" cy="115212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Modern and innovative organisational structure</a:t>
            </a:r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4382126" y="4174726"/>
            <a:ext cx="1872208" cy="2160240"/>
          </a:xfrm>
          <a:custGeom>
            <a:avLst/>
            <a:gdLst>
              <a:gd name="T0" fmla="*/ 1612 w 3223"/>
              <a:gd name="T1" fmla="*/ 3758 h 3758"/>
              <a:gd name="T2" fmla="*/ 0 w 3223"/>
              <a:gd name="T3" fmla="*/ 2818 h 3758"/>
              <a:gd name="T4" fmla="*/ 0 w 3223"/>
              <a:gd name="T5" fmla="*/ 940 h 3758"/>
              <a:gd name="T6" fmla="*/ 1612 w 3223"/>
              <a:gd name="T7" fmla="*/ 0 h 3758"/>
              <a:gd name="T8" fmla="*/ 3223 w 3223"/>
              <a:gd name="T9" fmla="*/ 940 h 3758"/>
              <a:gd name="T10" fmla="*/ 3223 w 3223"/>
              <a:gd name="T11" fmla="*/ 2818 h 3758"/>
              <a:gd name="T12" fmla="*/ 1612 w 3223"/>
              <a:gd name="T13" fmla="*/ 3758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23" h="3758">
                <a:moveTo>
                  <a:pt x="1612" y="3758"/>
                </a:moveTo>
                <a:lnTo>
                  <a:pt x="0" y="2818"/>
                </a:lnTo>
                <a:lnTo>
                  <a:pt x="0" y="940"/>
                </a:lnTo>
                <a:lnTo>
                  <a:pt x="1612" y="0"/>
                </a:lnTo>
                <a:lnTo>
                  <a:pt x="3223" y="940"/>
                </a:lnTo>
                <a:lnTo>
                  <a:pt x="3223" y="2818"/>
                </a:lnTo>
                <a:lnTo>
                  <a:pt x="1612" y="3758"/>
                </a:lnTo>
                <a:close/>
              </a:path>
            </a:pathLst>
          </a:custGeom>
          <a:solidFill>
            <a:srgbClr val="F000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Textfeld 13"/>
          <p:cNvSpPr txBox="1"/>
          <p:nvPr/>
        </p:nvSpPr>
        <p:spPr>
          <a:xfrm>
            <a:off x="4433920" y="4699749"/>
            <a:ext cx="1800200" cy="115212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Many years of real estate property experience</a:t>
            </a:r>
          </a:p>
        </p:txBody>
      </p:sp>
      <p:sp>
        <p:nvSpPr>
          <p:cNvPr id="15" name="Freeform 6"/>
          <p:cNvSpPr>
            <a:spLocks/>
          </p:cNvSpPr>
          <p:nvPr/>
        </p:nvSpPr>
        <p:spPr bwMode="auto">
          <a:xfrm>
            <a:off x="5357691" y="2507191"/>
            <a:ext cx="1872208" cy="2160240"/>
          </a:xfrm>
          <a:custGeom>
            <a:avLst/>
            <a:gdLst>
              <a:gd name="T0" fmla="*/ 1612 w 3223"/>
              <a:gd name="T1" fmla="*/ 3758 h 3758"/>
              <a:gd name="T2" fmla="*/ 0 w 3223"/>
              <a:gd name="T3" fmla="*/ 2818 h 3758"/>
              <a:gd name="T4" fmla="*/ 0 w 3223"/>
              <a:gd name="T5" fmla="*/ 940 h 3758"/>
              <a:gd name="T6" fmla="*/ 1612 w 3223"/>
              <a:gd name="T7" fmla="*/ 0 h 3758"/>
              <a:gd name="T8" fmla="*/ 3223 w 3223"/>
              <a:gd name="T9" fmla="*/ 940 h 3758"/>
              <a:gd name="T10" fmla="*/ 3223 w 3223"/>
              <a:gd name="T11" fmla="*/ 2818 h 3758"/>
              <a:gd name="T12" fmla="*/ 1612 w 3223"/>
              <a:gd name="T13" fmla="*/ 3758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23" h="3758">
                <a:moveTo>
                  <a:pt x="1612" y="3758"/>
                </a:moveTo>
                <a:lnTo>
                  <a:pt x="0" y="2818"/>
                </a:lnTo>
                <a:lnTo>
                  <a:pt x="0" y="940"/>
                </a:lnTo>
                <a:lnTo>
                  <a:pt x="1612" y="0"/>
                </a:lnTo>
                <a:lnTo>
                  <a:pt x="3223" y="940"/>
                </a:lnTo>
                <a:lnTo>
                  <a:pt x="3223" y="2818"/>
                </a:lnTo>
                <a:lnTo>
                  <a:pt x="1612" y="375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Textfeld 15"/>
          <p:cNvSpPr txBox="1"/>
          <p:nvPr/>
        </p:nvSpPr>
        <p:spPr>
          <a:xfrm>
            <a:off x="5354234" y="3095833"/>
            <a:ext cx="1800200" cy="115212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400" b="1" dirty="0"/>
              <a:t>High-value real estate property in the capital of Germany</a:t>
            </a:r>
          </a:p>
        </p:txBody>
      </p:sp>
      <p:sp>
        <p:nvSpPr>
          <p:cNvPr id="17" name="Freeform 6"/>
          <p:cNvSpPr>
            <a:spLocks/>
          </p:cNvSpPr>
          <p:nvPr/>
        </p:nvSpPr>
        <p:spPr bwMode="auto">
          <a:xfrm>
            <a:off x="2467006" y="4174726"/>
            <a:ext cx="1872208" cy="2160240"/>
          </a:xfrm>
          <a:custGeom>
            <a:avLst/>
            <a:gdLst>
              <a:gd name="T0" fmla="*/ 1612 w 3223"/>
              <a:gd name="T1" fmla="*/ 3758 h 3758"/>
              <a:gd name="T2" fmla="*/ 0 w 3223"/>
              <a:gd name="T3" fmla="*/ 2818 h 3758"/>
              <a:gd name="T4" fmla="*/ 0 w 3223"/>
              <a:gd name="T5" fmla="*/ 940 h 3758"/>
              <a:gd name="T6" fmla="*/ 1612 w 3223"/>
              <a:gd name="T7" fmla="*/ 0 h 3758"/>
              <a:gd name="T8" fmla="*/ 3223 w 3223"/>
              <a:gd name="T9" fmla="*/ 940 h 3758"/>
              <a:gd name="T10" fmla="*/ 3223 w 3223"/>
              <a:gd name="T11" fmla="*/ 2818 h 3758"/>
              <a:gd name="T12" fmla="*/ 1612 w 3223"/>
              <a:gd name="T13" fmla="*/ 3758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23" h="3758">
                <a:moveTo>
                  <a:pt x="1612" y="3758"/>
                </a:moveTo>
                <a:lnTo>
                  <a:pt x="0" y="2818"/>
                </a:lnTo>
                <a:lnTo>
                  <a:pt x="0" y="940"/>
                </a:lnTo>
                <a:lnTo>
                  <a:pt x="1612" y="0"/>
                </a:lnTo>
                <a:lnTo>
                  <a:pt x="3223" y="940"/>
                </a:lnTo>
                <a:lnTo>
                  <a:pt x="3223" y="2818"/>
                </a:lnTo>
                <a:lnTo>
                  <a:pt x="1612" y="37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Textfeld 17"/>
          <p:cNvSpPr txBox="1"/>
          <p:nvPr/>
        </p:nvSpPr>
        <p:spPr>
          <a:xfrm>
            <a:off x="2503010" y="4714786"/>
            <a:ext cx="1800200" cy="115212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400" b="1" dirty="0"/>
              <a:t>Solid and long-term oriented financing structure</a:t>
            </a: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39552" y="4174726"/>
            <a:ext cx="1872208" cy="2160240"/>
          </a:xfrm>
          <a:custGeom>
            <a:avLst/>
            <a:gdLst>
              <a:gd name="T0" fmla="*/ 1612 w 3223"/>
              <a:gd name="T1" fmla="*/ 3758 h 3758"/>
              <a:gd name="T2" fmla="*/ 0 w 3223"/>
              <a:gd name="T3" fmla="*/ 2818 h 3758"/>
              <a:gd name="T4" fmla="*/ 0 w 3223"/>
              <a:gd name="T5" fmla="*/ 940 h 3758"/>
              <a:gd name="T6" fmla="*/ 1612 w 3223"/>
              <a:gd name="T7" fmla="*/ 0 h 3758"/>
              <a:gd name="T8" fmla="*/ 3223 w 3223"/>
              <a:gd name="T9" fmla="*/ 940 h 3758"/>
              <a:gd name="T10" fmla="*/ 3223 w 3223"/>
              <a:gd name="T11" fmla="*/ 2818 h 3758"/>
              <a:gd name="T12" fmla="*/ 1612 w 3223"/>
              <a:gd name="T13" fmla="*/ 3758 h 3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23" h="3758">
                <a:moveTo>
                  <a:pt x="1612" y="3758"/>
                </a:moveTo>
                <a:lnTo>
                  <a:pt x="0" y="2818"/>
                </a:lnTo>
                <a:lnTo>
                  <a:pt x="0" y="940"/>
                </a:lnTo>
                <a:lnTo>
                  <a:pt x="1612" y="0"/>
                </a:lnTo>
                <a:lnTo>
                  <a:pt x="3223" y="940"/>
                </a:lnTo>
                <a:lnTo>
                  <a:pt x="3223" y="2818"/>
                </a:lnTo>
                <a:lnTo>
                  <a:pt x="1612" y="3758"/>
                </a:lnTo>
                <a:close/>
              </a:path>
            </a:pathLst>
          </a:custGeom>
          <a:solidFill>
            <a:srgbClr val="7826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Textfeld 19"/>
          <p:cNvSpPr txBox="1"/>
          <p:nvPr/>
        </p:nvSpPr>
        <p:spPr>
          <a:xfrm>
            <a:off x="575556" y="4714786"/>
            <a:ext cx="1800200" cy="115212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Growth experience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A383D72D-EFF8-482C-85ED-631BE5D9325A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43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1355156" cy="455303"/>
          </a:xfrm>
        </p:spPr>
        <p:txBody>
          <a:bodyPr/>
          <a:lstStyle/>
          <a:p>
            <a:r>
              <a:rPr lang="en-GB"/>
              <a:t>Agenda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39552" y="2349400"/>
            <a:ext cx="8496944" cy="2807792"/>
          </a:xfrm>
        </p:spPr>
        <p:txBody>
          <a:bodyPr/>
          <a:lstStyle/>
          <a:p>
            <a:pPr marL="444500" indent="-444500">
              <a:tabLst>
                <a:tab pos="355600" algn="l"/>
              </a:tabLst>
            </a:pPr>
            <a:r>
              <a:rPr lang="en-GB" sz="2000" dirty="0"/>
              <a:t>01 Business model &amp; strategy</a:t>
            </a:r>
          </a:p>
          <a:p>
            <a:endParaRPr lang="en-GB" sz="1400" dirty="0"/>
          </a:p>
          <a:p>
            <a:r>
              <a:rPr lang="en-GB" sz="2000" dirty="0"/>
              <a:t>02 </a:t>
            </a:r>
            <a:r>
              <a:rPr lang="en-GB" sz="2000" dirty="0" err="1"/>
              <a:t>Fundings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03	Backup</a:t>
            </a:r>
          </a:p>
          <a:p>
            <a:endParaRPr lang="en-GB" sz="20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200" b="0" dirty="0"/>
          </a:p>
          <a:p>
            <a:r>
              <a:rPr lang="en-GB" sz="1200" dirty="0"/>
              <a:t>	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Housing &amp; EU Finance 2020 - 2027</a:t>
            </a:r>
            <a:endParaRPr lang="en-GB" dirty="0"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</p:spPr>
        <p:txBody>
          <a:bodyPr/>
          <a:lstStyle/>
          <a:p>
            <a:r>
              <a:rPr lang="de-DE"/>
              <a:t>|  23.02.2020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/>
              <a:t>Page </a:t>
            </a:r>
            <a:fld id="{A383D72D-EFF8-482C-85ED-631BE5D9325A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3725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6696075" cy="1368573"/>
          </a:xfrm>
        </p:spPr>
        <p:txBody>
          <a:bodyPr/>
          <a:lstStyle/>
          <a:p>
            <a:r>
              <a:rPr lang="de-DE" dirty="0"/>
              <a:t>Thank you very much for your attention!</a:t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39750" y="2276872"/>
            <a:ext cx="5184378" cy="3671888"/>
          </a:xfrm>
        </p:spPr>
        <p:txBody>
          <a:bodyPr/>
          <a:lstStyle/>
          <a:p>
            <a:r>
              <a:rPr lang="de-DE" b="1" dirty="0" err="1"/>
              <a:t>Gewobag</a:t>
            </a:r>
            <a:r>
              <a:rPr lang="de-DE" b="1" dirty="0"/>
              <a:t>		</a:t>
            </a:r>
          </a:p>
          <a:p>
            <a:r>
              <a:rPr lang="de-DE" dirty="0"/>
              <a:t>Martien Post		</a:t>
            </a:r>
          </a:p>
          <a:p>
            <a:endParaRPr lang="de-DE" dirty="0"/>
          </a:p>
          <a:p>
            <a:r>
              <a:rPr lang="de-DE" dirty="0" err="1"/>
              <a:t>Gewobag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Wohnungsbau-Aktiengesellschaft Berlin</a:t>
            </a:r>
            <a:br>
              <a:rPr lang="de-DE" dirty="0"/>
            </a:br>
            <a:r>
              <a:rPr lang="de-DE" dirty="0"/>
              <a:t>Alt-Moabit 101 A</a:t>
            </a:r>
            <a:br>
              <a:rPr lang="de-DE" dirty="0"/>
            </a:br>
            <a:r>
              <a:rPr lang="de-DE" dirty="0"/>
              <a:t>10559 Berlin</a:t>
            </a:r>
          </a:p>
          <a:p>
            <a:r>
              <a:rPr lang="de-DE" dirty="0"/>
              <a:t>service@gewobag.de</a:t>
            </a:r>
            <a:br>
              <a:rPr lang="de-DE" dirty="0"/>
            </a:br>
            <a:r>
              <a:rPr lang="de-DE" dirty="0"/>
              <a:t>www.gewobag.de</a:t>
            </a:r>
          </a:p>
        </p:txBody>
      </p:sp>
    </p:spTree>
    <p:extLst>
      <p:ext uri="{BB962C8B-B14F-4D97-AF65-F5344CB8AC3E}">
        <p14:creationId xmlns:p14="http://schemas.microsoft.com/office/powerpoint/2010/main" val="402688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1" y="473420"/>
            <a:ext cx="1152000" cy="867348"/>
          </a:xfrm>
        </p:spPr>
        <p:txBody>
          <a:bodyPr/>
          <a:lstStyle/>
          <a:p>
            <a:r>
              <a:rPr lang="de-DE" dirty="0"/>
              <a:t>02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39750" y="1629320"/>
            <a:ext cx="6696546" cy="367188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dirty="0"/>
              <a:t>Business model &amp; strategy</a:t>
            </a:r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</p:spPr>
        <p:txBody>
          <a:bodyPr/>
          <a:lstStyle/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8" name="Datumsplatzhalter 6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</p:spPr>
        <p:txBody>
          <a:bodyPr/>
          <a:lstStyle/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9" name="Textplatzhalter 2"/>
          <p:cNvSpPr txBox="1">
            <a:spLocks/>
          </p:cNvSpPr>
          <p:nvPr/>
        </p:nvSpPr>
        <p:spPr>
          <a:xfrm>
            <a:off x="539552" y="3020247"/>
            <a:ext cx="5688013" cy="22322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2500"/>
              </a:spcAft>
              <a:buClrTx/>
              <a:buSzPct val="80000"/>
              <a:buFont typeface="Arial" panose="020B0604020202020204" pitchFamily="34" charset="0"/>
              <a:buNone/>
              <a:tabLst/>
              <a:defRPr sz="2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lphaLcParenR"/>
              <a:tabLst>
                <a:tab pos="449263" algn="l"/>
              </a:tabLst>
            </a:pPr>
            <a:r>
              <a:rPr lang="de-DE" sz="1800" dirty="0"/>
              <a:t>Shareholder </a:t>
            </a:r>
            <a:r>
              <a:rPr lang="de-DE" sz="1800" dirty="0" err="1"/>
              <a:t>specifications</a:t>
            </a:r>
            <a:r>
              <a:rPr lang="de-DE" sz="1800" b="0" dirty="0"/>
              <a:t/>
            </a:r>
            <a:br>
              <a:rPr lang="de-DE" sz="1800" b="0" dirty="0"/>
            </a:br>
            <a:endParaRPr lang="de-DE" sz="1800" b="0" dirty="0"/>
          </a:p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191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kt 1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2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18" name="Objekt 1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Shareholder specification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464569"/>
              </p:ext>
            </p:extLst>
          </p:nvPr>
        </p:nvGraphicFramePr>
        <p:xfrm>
          <a:off x="540221" y="1196752"/>
          <a:ext cx="835520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2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>
                <a:solidFill>
                  <a:srgbClr val="3B3B3A"/>
                </a:solidFill>
              </a:rPr>
              <a:t>Housing &amp; EU Finance 2020 - 2027</a:t>
            </a:r>
            <a:endParaRPr lang="de-DE" dirty="0">
              <a:solidFill>
                <a:srgbClr val="3B3B3A"/>
              </a:solidFill>
            </a:endParaRPr>
          </a:p>
        </p:txBody>
      </p:sp>
      <p:sp>
        <p:nvSpPr>
          <p:cNvPr id="26" name="Titel 4"/>
          <p:cNvSpPr txBox="1">
            <a:spLocks/>
          </p:cNvSpPr>
          <p:nvPr/>
        </p:nvSpPr>
        <p:spPr>
          <a:xfrm>
            <a:off x="535899" y="1124744"/>
            <a:ext cx="8573175" cy="5040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altLang="de-DE" sz="1800" dirty="0">
              <a:solidFill>
                <a:srgbClr val="3B3B3A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>
                <a:solidFill>
                  <a:srgbClr val="3B3B3A"/>
                </a:solidFill>
              </a:rPr>
              <a:t>Page </a:t>
            </a:r>
            <a:fld id="{A383D72D-EFF8-482C-85ED-631BE5D9325A}" type="slidenum">
              <a:rPr lang="de-DE" smtClean="0">
                <a:solidFill>
                  <a:srgbClr val="3B3B3A"/>
                </a:solidFill>
              </a:rPr>
              <a:pPr/>
              <a:t>4</a:t>
            </a:fld>
            <a:endParaRPr lang="de-DE" dirty="0">
              <a:solidFill>
                <a:srgbClr val="3B3B3A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/>
              <a:t>|  23.02.2020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807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1" y="473420"/>
            <a:ext cx="1152000" cy="867348"/>
          </a:xfrm>
        </p:spPr>
        <p:txBody>
          <a:bodyPr/>
          <a:lstStyle/>
          <a:p>
            <a:r>
              <a:rPr lang="de-DE" dirty="0"/>
              <a:t>02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539750" y="1629320"/>
            <a:ext cx="6696546" cy="367188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dirty="0" err="1"/>
              <a:t>Fundings</a:t>
            </a:r>
            <a:endParaRPr lang="de-DE" dirty="0"/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1907703" y="6381328"/>
            <a:ext cx="4320059" cy="216024"/>
          </a:xfrm>
        </p:spPr>
        <p:txBody>
          <a:bodyPr/>
          <a:lstStyle/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8" name="Datumsplatzhalter 6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</p:spPr>
        <p:txBody>
          <a:bodyPr/>
          <a:lstStyle/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9" name="Textplatzhalter 2"/>
          <p:cNvSpPr txBox="1">
            <a:spLocks/>
          </p:cNvSpPr>
          <p:nvPr/>
        </p:nvSpPr>
        <p:spPr>
          <a:xfrm>
            <a:off x="539750" y="2492896"/>
            <a:ext cx="6120482" cy="33125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2500"/>
              </a:spcAft>
              <a:buClrTx/>
              <a:buSzPct val="80000"/>
              <a:buFont typeface="Arial" panose="020B0604020202020204" pitchFamily="34" charset="0"/>
              <a:buNone/>
              <a:tabLst/>
              <a:defRPr sz="2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21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lphaLcParenR"/>
              <a:tabLst>
                <a:tab pos="449263" algn="l"/>
              </a:tabLst>
            </a:pPr>
            <a:r>
              <a:rPr lang="en-US" sz="1800" dirty="0"/>
              <a:t>Funding programs of </a:t>
            </a:r>
            <a:r>
              <a:rPr lang="en-US" sz="1800" dirty="0" err="1"/>
              <a:t>Investitionsbank</a:t>
            </a:r>
            <a:r>
              <a:rPr lang="en-US" sz="1800" dirty="0"/>
              <a:t> Berlin (IBB)</a:t>
            </a:r>
          </a:p>
          <a:p>
            <a:pPr marL="342900" indent="-342900">
              <a:buAutoNum type="alphaLcParenR"/>
              <a:tabLst>
                <a:tab pos="449263" algn="l"/>
              </a:tabLst>
            </a:pPr>
            <a:r>
              <a:rPr lang="en-US" sz="1800" b="0" dirty="0"/>
              <a:t>Growth </a:t>
            </a:r>
          </a:p>
          <a:p>
            <a:pPr>
              <a:tabLst>
                <a:tab pos="449263" algn="l"/>
              </a:tabLst>
            </a:pPr>
            <a:r>
              <a:rPr lang="en-US" sz="1800" b="0" dirty="0"/>
              <a:t/>
            </a:r>
            <a:br>
              <a:rPr lang="en-US" sz="1800" b="0" dirty="0"/>
            </a:br>
            <a:endParaRPr lang="en-US" sz="1800" b="0" dirty="0"/>
          </a:p>
          <a:p>
            <a:endParaRPr lang="en-US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/>
              <a:t>Page </a:t>
            </a:r>
            <a:fld id="{A383D72D-EFF8-482C-85ED-631BE5D9325A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0065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6696075" cy="864096"/>
          </a:xfrm>
        </p:spPr>
        <p:txBody>
          <a:bodyPr/>
          <a:lstStyle/>
          <a:p>
            <a:r>
              <a:rPr lang="en-US" dirty="0"/>
              <a:t>Funding programs of </a:t>
            </a:r>
            <a:r>
              <a:rPr lang="en-US" dirty="0" err="1"/>
              <a:t>Investitionsbank</a:t>
            </a:r>
            <a:r>
              <a:rPr lang="en-US" dirty="0"/>
              <a:t> Berlin (IBB) for real estate and urban development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183724"/>
              </p:ext>
            </p:extLst>
          </p:nvPr>
        </p:nvGraphicFramePr>
        <p:xfrm>
          <a:off x="539552" y="1916111"/>
          <a:ext cx="8208911" cy="4492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7">
                  <a:extLst>
                    <a:ext uri="{9D8B030D-6E8A-4147-A177-3AD203B41FA5}">
                      <a16:colId xmlns:a16="http://schemas.microsoft.com/office/drawing/2014/main" val="4005011770"/>
                    </a:ext>
                  </a:extLst>
                </a:gridCol>
                <a:gridCol w="2418697">
                  <a:extLst>
                    <a:ext uri="{9D8B030D-6E8A-4147-A177-3AD203B41FA5}">
                      <a16:colId xmlns:a16="http://schemas.microsoft.com/office/drawing/2014/main" val="240945135"/>
                    </a:ext>
                  </a:extLst>
                </a:gridCol>
                <a:gridCol w="2125521">
                  <a:extLst>
                    <a:ext uri="{9D8B030D-6E8A-4147-A177-3AD203B41FA5}">
                      <a16:colId xmlns:a16="http://schemas.microsoft.com/office/drawing/2014/main" val="5957859"/>
                    </a:ext>
                  </a:extLst>
                </a:gridCol>
                <a:gridCol w="1612466">
                  <a:extLst>
                    <a:ext uri="{9D8B030D-6E8A-4147-A177-3AD203B41FA5}">
                      <a16:colId xmlns:a16="http://schemas.microsoft.com/office/drawing/2014/main" val="1108924299"/>
                    </a:ext>
                  </a:extLst>
                </a:gridCol>
              </a:tblGrid>
              <a:tr h="648793"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Measure/</a:t>
                      </a:r>
                      <a:r>
                        <a:rPr lang="en-US" sz="1300" baseline="0" noProof="0" dirty="0"/>
                        <a:t> Target group</a:t>
                      </a:r>
                      <a:endParaRPr lang="en-US" sz="13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Lessors &amp; Investors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Residential</a:t>
                      </a:r>
                      <a:r>
                        <a:rPr lang="en-US" sz="1300" baseline="0" noProof="0" dirty="0"/>
                        <a:t> property owners</a:t>
                      </a:r>
                      <a:endParaRPr lang="en-US" sz="13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/>
                        <a:t>WEG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5339710"/>
                  </a:ext>
                </a:extLst>
              </a:tr>
              <a:tr h="519406">
                <a:tc>
                  <a:txBody>
                    <a:bodyPr/>
                    <a:lstStyle/>
                    <a:p>
                      <a:r>
                        <a:rPr lang="en-US" sz="1050" b="1" noProof="0" dirty="0"/>
                        <a:t>Energetic</a:t>
                      </a:r>
                      <a:r>
                        <a:rPr lang="en-US" sz="1050" b="1" baseline="0" noProof="0" dirty="0"/>
                        <a:t> measures</a:t>
                      </a:r>
                      <a:endParaRPr lang="en-US" sz="1050" b="1" noProof="0" dirty="0"/>
                    </a:p>
                    <a:p>
                      <a:r>
                        <a:rPr lang="en-US" sz="1050" b="0" noProof="0" dirty="0"/>
                        <a:t>(Existing</a:t>
                      </a:r>
                      <a:r>
                        <a:rPr lang="en-US" sz="1050" b="0" baseline="0" noProof="0" dirty="0"/>
                        <a:t> property or initial purchase</a:t>
                      </a:r>
                      <a:r>
                        <a:rPr lang="en-US" sz="1050" b="0" noProof="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 Energetic building refurbishment</a:t>
                      </a:r>
                      <a:r>
                        <a:rPr lang="en-US" sz="1050" baseline="0" noProof="0" dirty="0"/>
                        <a:t> </a:t>
                      </a:r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 err="1"/>
                        <a:t>KfW</a:t>
                      </a:r>
                      <a:r>
                        <a:rPr lang="en-US" sz="1050" noProof="0" dirty="0"/>
                        <a:t> Energy-efficient refurbishment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 WEG financing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6810728"/>
                  </a:ext>
                </a:extLst>
              </a:tr>
              <a:tr h="519406">
                <a:tc>
                  <a:txBody>
                    <a:bodyPr/>
                    <a:lstStyle/>
                    <a:p>
                      <a:r>
                        <a:rPr lang="en-US" sz="1050" b="1" noProof="0" dirty="0"/>
                        <a:t>Age-appropriate conversion</a:t>
                      </a:r>
                      <a:endParaRPr lang="en-US" sz="1050" b="1" baseline="0" noProof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noProof="0" dirty="0"/>
                        <a:t>(Existing</a:t>
                      </a:r>
                      <a:r>
                        <a:rPr lang="en-US" sz="1050" b="0" baseline="0" noProof="0" dirty="0"/>
                        <a:t> property or initial purchase</a:t>
                      </a:r>
                      <a:r>
                        <a:rPr lang="en-US" sz="1050" b="0" noProof="0" dirty="0"/>
                        <a:t>)</a:t>
                      </a:r>
                    </a:p>
                    <a:p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 Age-appropriate housing</a:t>
                      </a:r>
                      <a:endParaRPr lang="en-US" sz="1050" baseline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 err="1"/>
                        <a:t>KfW</a:t>
                      </a:r>
                      <a:r>
                        <a:rPr lang="en-US" sz="1050" noProof="0" dirty="0"/>
                        <a:t> Age-appropriate</a:t>
                      </a:r>
                      <a:r>
                        <a:rPr lang="en-US" sz="1050" baseline="0" noProof="0" dirty="0"/>
                        <a:t> conversion</a:t>
                      </a:r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 WEG financing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7731041"/>
                  </a:ext>
                </a:extLst>
              </a:tr>
              <a:tr h="519406">
                <a:tc>
                  <a:txBody>
                    <a:bodyPr/>
                    <a:lstStyle/>
                    <a:p>
                      <a:r>
                        <a:rPr lang="en-US" sz="1050" b="1" noProof="0" dirty="0"/>
                        <a:t>Modernizing</a:t>
                      </a:r>
                      <a:r>
                        <a:rPr lang="en-US" sz="1050" b="1" baseline="0" noProof="0" dirty="0"/>
                        <a:t> and refurbishing</a:t>
                      </a:r>
                      <a:r>
                        <a:rPr lang="en-US" sz="1050" baseline="0" noProof="0" dirty="0"/>
                        <a:t> (Existing property)</a:t>
                      </a:r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</a:t>
                      </a:r>
                      <a:r>
                        <a:rPr lang="en-US" sz="1050" baseline="0" noProof="0" dirty="0"/>
                        <a:t> Modernizing living space</a:t>
                      </a:r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noProof="0" dirty="0"/>
                        <a:t>IBB </a:t>
                      </a:r>
                      <a:r>
                        <a:rPr lang="en-US" sz="1050" baseline="0" noProof="0" dirty="0"/>
                        <a:t>Modernizing living space</a:t>
                      </a:r>
                      <a:endParaRPr lang="en-US" sz="1050" noProof="0" dirty="0"/>
                    </a:p>
                    <a:p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 WEG financing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8060357"/>
                  </a:ext>
                </a:extLst>
              </a:tr>
              <a:tr h="519406">
                <a:tc>
                  <a:txBody>
                    <a:bodyPr/>
                    <a:lstStyle/>
                    <a:p>
                      <a:r>
                        <a:rPr lang="en-US" sz="1050" b="1" noProof="0" dirty="0"/>
                        <a:t>Funding through cooperatives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 Cooperative</a:t>
                      </a:r>
                      <a:r>
                        <a:rPr lang="en-US" sz="1050" baseline="0" noProof="0" dirty="0"/>
                        <a:t> funding</a:t>
                      </a:r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5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4704612"/>
                  </a:ext>
                </a:extLst>
              </a:tr>
              <a:tr h="462850">
                <a:tc>
                  <a:txBody>
                    <a:bodyPr/>
                    <a:lstStyle/>
                    <a:p>
                      <a:r>
                        <a:rPr lang="en-US" sz="1050" b="1" noProof="0" dirty="0"/>
                        <a:t>Energy-efficient construction</a:t>
                      </a:r>
                      <a:endParaRPr lang="en-US" sz="1050" b="1" baseline="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 err="1"/>
                        <a:t>KfW</a:t>
                      </a:r>
                      <a:r>
                        <a:rPr lang="en-US" sz="1050" baseline="0" noProof="0" dirty="0"/>
                        <a:t> </a:t>
                      </a:r>
                      <a:r>
                        <a:rPr lang="en-US" sz="1050" noProof="0" dirty="0"/>
                        <a:t>Energy-efficient</a:t>
                      </a:r>
                      <a:r>
                        <a:rPr lang="en-US" sz="1050" baseline="0" noProof="0" dirty="0"/>
                        <a:t> construction</a:t>
                      </a:r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 err="1"/>
                        <a:t>KfW</a:t>
                      </a:r>
                      <a:r>
                        <a:rPr lang="en-US" sz="1050" noProof="0" dirty="0"/>
                        <a:t> Energy-efficient construction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5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5768499"/>
                  </a:ext>
                </a:extLst>
              </a:tr>
              <a:tr h="519406">
                <a:tc>
                  <a:txBody>
                    <a:bodyPr/>
                    <a:lstStyle/>
                    <a:p>
                      <a:r>
                        <a:rPr lang="en-US" sz="1050" b="1" noProof="0" dirty="0"/>
                        <a:t>New construction of social</a:t>
                      </a:r>
                      <a:r>
                        <a:rPr lang="en-US" sz="1050" b="1" baseline="0" noProof="0" dirty="0"/>
                        <a:t> housing</a:t>
                      </a:r>
                      <a:endParaRPr lang="en-US" sz="1050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</a:t>
                      </a:r>
                      <a:r>
                        <a:rPr lang="en-US" sz="1050" baseline="0" noProof="0" dirty="0"/>
                        <a:t> New construction fund</a:t>
                      </a:r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5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7433992"/>
                  </a:ext>
                </a:extLst>
              </a:tr>
              <a:tr h="519406">
                <a:tc>
                  <a:txBody>
                    <a:bodyPr/>
                    <a:lstStyle/>
                    <a:p>
                      <a:r>
                        <a:rPr lang="en-US" sz="1050" b="1" noProof="0" dirty="0"/>
                        <a:t>Supplementary</a:t>
                      </a:r>
                      <a:r>
                        <a:rPr lang="en-US" sz="1050" b="1" baseline="0" noProof="0" dirty="0"/>
                        <a:t> financing programs</a:t>
                      </a:r>
                      <a:endParaRPr lang="en-US" sz="1050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 Funding</a:t>
                      </a:r>
                      <a:r>
                        <a:rPr lang="en-US" sz="1050" baseline="0" noProof="0" dirty="0"/>
                        <a:t> supplement loan</a:t>
                      </a:r>
                      <a:endParaRPr lang="en-US" sz="105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noProof="0" dirty="0"/>
                        <a:t>IBB Funding supplement loan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05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9549284"/>
                  </a:ext>
                </a:extLst>
              </a:tr>
            </a:tbl>
          </a:graphicData>
        </a:graphic>
      </p:graphicFrame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|  23.02.2020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Housing &amp; EU Finance 2020 - 2027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A383D72D-EFF8-482C-85ED-631BE5D9325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1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 txBox="1">
            <a:spLocks/>
          </p:cNvSpPr>
          <p:nvPr/>
        </p:nvSpPr>
        <p:spPr>
          <a:xfrm>
            <a:off x="2480593" y="1556840"/>
            <a:ext cx="6120680" cy="1152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/>
          <a:p>
            <a:pPr marL="628585" lvl="2" indent="-273022">
              <a:spcBef>
                <a:spcPts val="1200"/>
              </a:spcBef>
              <a:buSzPct val="100000"/>
              <a:buBlip>
                <a:blip r:embed="rId2"/>
              </a:buBlip>
              <a:defRPr/>
            </a:pPr>
            <a:r>
              <a:rPr lang="de-DE" sz="1400" dirty="0"/>
              <a:t>ca. 77,100 dwellings until 2021 (specification 65,300)</a:t>
            </a:r>
          </a:p>
          <a:p>
            <a:pPr marL="628585" lvl="2" indent="-273022">
              <a:spcBef>
                <a:spcPts val="1200"/>
              </a:spcBef>
              <a:buSzPct val="100000"/>
              <a:buBlip>
                <a:blip r:embed="rId2"/>
              </a:buBlip>
              <a:defRPr/>
            </a:pPr>
            <a:r>
              <a:rPr lang="de-DE" sz="1400" dirty="0"/>
              <a:t>ca. 88,500 dwellings until 2026 (specification 72,600); 90,700 in 2030</a:t>
            </a:r>
          </a:p>
          <a:p>
            <a:pPr marL="628585" marR="0" lvl="2" indent="-273022" algn="l" defTabSz="914305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/>
            </a:pPr>
            <a:r>
              <a:rPr lang="de-DE" sz="1400" dirty="0"/>
              <a:t>Growth through 71% new construction and 29% purchase</a:t>
            </a: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539552" y="1556792"/>
            <a:ext cx="2304256" cy="1152080"/>
          </a:xfrm>
          <a:prstGeom prst="homePlate">
            <a:avLst>
              <a:gd name="adj" fmla="val 17670"/>
            </a:avLst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35996" tIns="40317" rIns="35996" bIns="40317" rtlCol="0" anchor="ctr"/>
          <a:lstStyle/>
          <a:p>
            <a:pPr indent="-250538" algn="ctr" eaLnBrk="0" hangingPunct="0">
              <a:tabLst>
                <a:tab pos="-898480" algn="l"/>
              </a:tabLst>
            </a:pPr>
            <a:r>
              <a:rPr lang="de-DE" sz="3200" b="1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Goal</a:t>
            </a:r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auto">
          <a:xfrm rot="5400000">
            <a:off x="6318167" y="2474920"/>
            <a:ext cx="1296000" cy="1764000"/>
          </a:xfrm>
          <a:prstGeom prst="homePlate">
            <a:avLst>
              <a:gd name="adj" fmla="val 17670"/>
            </a:avLst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35996" tIns="40317" rIns="35996" bIns="40317" rtlCol="0" anchor="ctr"/>
          <a:lstStyle/>
          <a:p>
            <a:pPr indent="-250538" algn="ctr" eaLnBrk="0" hangingPunct="0">
              <a:tabLst>
                <a:tab pos="-898480" algn="l"/>
              </a:tabLst>
            </a:pPr>
            <a:r>
              <a:rPr lang="de-DE" b="1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Purchase</a:t>
            </a:r>
          </a:p>
          <a:p>
            <a:pPr indent="-250538" algn="ctr" eaLnBrk="0" hangingPunct="0">
              <a:tabLst>
                <a:tab pos="-898480" algn="l"/>
              </a:tabLst>
            </a:pPr>
            <a:r>
              <a:rPr lang="de-DE" sz="1400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6,000</a:t>
            </a:r>
          </a:p>
          <a:p>
            <a:pPr indent="-250538" algn="ctr" eaLnBrk="0" hangingPunct="0">
              <a:tabLst>
                <a:tab pos="-898480" algn="l"/>
              </a:tabLst>
            </a:pPr>
            <a:r>
              <a:rPr lang="de-DE" sz="1400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dwellings</a:t>
            </a: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 rot="5400000">
            <a:off x="3653871" y="2474920"/>
            <a:ext cx="1296000" cy="1764000"/>
          </a:xfrm>
          <a:prstGeom prst="homePlate">
            <a:avLst>
              <a:gd name="adj" fmla="val 17670"/>
            </a:avLst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35996" tIns="40317" rIns="35996" bIns="40317" rtlCol="0" anchor="ctr"/>
          <a:lstStyle/>
          <a:p>
            <a:pPr indent="-250538" algn="ctr" eaLnBrk="0" hangingPunct="0">
              <a:tabLst>
                <a:tab pos="-898480" algn="l"/>
              </a:tabLst>
            </a:pPr>
            <a:r>
              <a:rPr lang="de-DE" b="1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New construction</a:t>
            </a:r>
          </a:p>
          <a:p>
            <a:pPr indent="-250538" algn="ctr" eaLnBrk="0" hangingPunct="0">
              <a:tabLst>
                <a:tab pos="-898480" algn="l"/>
              </a:tabLst>
            </a:pPr>
            <a:r>
              <a:rPr lang="de-DE" sz="1400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14,900</a:t>
            </a:r>
          </a:p>
          <a:p>
            <a:pPr indent="-250538" algn="ctr" eaLnBrk="0" hangingPunct="0">
              <a:tabLst>
                <a:tab pos="-898480" algn="l"/>
              </a:tabLst>
            </a:pPr>
            <a:r>
              <a:rPr lang="de-DE" sz="1400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dwellings</a:t>
            </a: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539552" y="4610848"/>
            <a:ext cx="2664296" cy="1152000"/>
          </a:xfrm>
          <a:prstGeom prst="homePlate">
            <a:avLst>
              <a:gd name="adj" fmla="val 17670"/>
            </a:avLst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35996" tIns="40317" rIns="35996" bIns="40317" rtlCol="0" anchor="ctr"/>
          <a:lstStyle/>
          <a:p>
            <a:pPr indent="-250538" algn="ctr" eaLnBrk="0" hangingPunct="0">
              <a:tabLst>
                <a:tab pos="-898480" algn="l"/>
              </a:tabLst>
            </a:pPr>
            <a:r>
              <a:rPr lang="de-DE" b="1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Modernisation</a:t>
            </a:r>
            <a:endParaRPr lang="de-DE" dirty="0">
              <a:solidFill>
                <a:srgbClr val="000000"/>
              </a:solidFill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lussdiagramm: Alternativer Prozess 2"/>
          <p:cNvSpPr/>
          <p:nvPr/>
        </p:nvSpPr>
        <p:spPr>
          <a:xfrm>
            <a:off x="4222156" y="4602201"/>
            <a:ext cx="2863992" cy="1152128"/>
          </a:xfrm>
          <a:prstGeom prst="flowChartAlternateProcess">
            <a:avLst/>
          </a:prstGeom>
          <a:solidFill>
            <a:srgbClr val="29C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bg1"/>
                </a:solidFill>
              </a:rPr>
              <a:t>Investment volume</a:t>
            </a:r>
          </a:p>
          <a:p>
            <a:pPr algn="ctr"/>
            <a:r>
              <a:rPr lang="de-DE" sz="2000" b="1" dirty="0">
                <a:solidFill>
                  <a:schemeClr val="bg1"/>
                </a:solidFill>
              </a:rPr>
              <a:t>ca. € 5.1 m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 dirty="0">
                <a:solidFill>
                  <a:srgbClr val="3B3B3A"/>
                </a:solidFill>
              </a:rPr>
              <a:t>Page </a:t>
            </a:r>
            <a:fld id="{A383D72D-EFF8-482C-85ED-631BE5D9325A}" type="slidenum">
              <a:rPr lang="de-DE" smtClean="0">
                <a:solidFill>
                  <a:srgbClr val="3B3B3A"/>
                </a:solidFill>
              </a:rPr>
              <a:pPr/>
              <a:t>7</a:t>
            </a:fld>
            <a:endParaRPr lang="de-DE" dirty="0">
              <a:solidFill>
                <a:srgbClr val="3B3B3A"/>
              </a:solidFill>
            </a:endParaRPr>
          </a:p>
        </p:txBody>
      </p:sp>
      <p:sp>
        <p:nvSpPr>
          <p:cNvPr id="15" name="Textplatzhalter 7"/>
          <p:cNvSpPr txBox="1">
            <a:spLocks/>
          </p:cNvSpPr>
          <p:nvPr/>
        </p:nvSpPr>
        <p:spPr>
          <a:xfrm>
            <a:off x="539750" y="938014"/>
            <a:ext cx="6696075" cy="647353"/>
          </a:xfrm>
          <a:prstGeom prst="rect">
            <a:avLst/>
          </a:prstGeom>
        </p:spPr>
        <p:txBody>
          <a:bodyPr vert="horz" lIns="0" tIns="35996" rIns="0" bIns="0" rtlCol="0" anchor="t" anchorCtr="0">
            <a:noAutofit/>
          </a:bodyPr>
          <a:lstStyle>
            <a:lvl1pPr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1pPr>
            <a:lvl2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2pPr>
            <a:lvl3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3pPr>
            <a:lvl4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4pPr>
            <a:lvl5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b="1"/>
            </a:lvl5pPr>
            <a:lvl6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6pPr>
            <a:lvl7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7pPr>
            <a:lvl8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8pPr>
            <a:lvl9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9pPr>
          </a:lstStyle>
          <a:p>
            <a:r>
              <a:rPr lang="de-DE" dirty="0"/>
              <a:t>Key points 2020 – 2030  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>
            <a:off x="1043608" y="6381328"/>
            <a:ext cx="864096" cy="216024"/>
          </a:xfrm>
        </p:spPr>
        <p:txBody>
          <a:bodyPr/>
          <a:lstStyle/>
          <a:p>
            <a:r>
              <a:rPr lang="de-DE"/>
              <a:t>|  23.02.2020</a:t>
            </a:r>
            <a:endParaRPr lang="de-DE" dirty="0"/>
          </a:p>
        </p:txBody>
      </p:sp>
      <p:sp>
        <p:nvSpPr>
          <p:cNvPr id="1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07704" y="6381328"/>
            <a:ext cx="4320059" cy="216024"/>
          </a:xfrm>
        </p:spPr>
        <p:txBody>
          <a:bodyPr/>
          <a:lstStyle/>
          <a:p>
            <a:r>
              <a:rPr lang="de-DE"/>
              <a:t>Housing &amp; EU Finance 2020 - 2027</a:t>
            </a:r>
            <a:endParaRPr lang="de-DE" dirty="0"/>
          </a:p>
        </p:txBody>
      </p:sp>
      <p:sp>
        <p:nvSpPr>
          <p:cNvPr id="17" name="Titel 7"/>
          <p:cNvSpPr>
            <a:spLocks noGrp="1"/>
          </p:cNvSpPr>
          <p:nvPr>
            <p:ph type="title"/>
          </p:nvPr>
        </p:nvSpPr>
        <p:spPr>
          <a:xfrm>
            <a:off x="539750" y="476251"/>
            <a:ext cx="6696075" cy="720724"/>
          </a:xfrm>
          <a:noFill/>
        </p:spPr>
        <p:txBody>
          <a:bodyPr/>
          <a:lstStyle/>
          <a:p>
            <a:r>
              <a:rPr lang="de-DE" dirty="0">
                <a:solidFill>
                  <a:srgbClr val="3B3B3A"/>
                </a:solidFill>
              </a:rPr>
              <a:t>Growth</a:t>
            </a:r>
            <a:endParaRPr lang="de-DE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4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Growth</a:t>
            </a:r>
          </a:p>
        </p:txBody>
      </p:sp>
      <p:sp>
        <p:nvSpPr>
          <p:cNvPr id="24" name="Textfeld 23"/>
          <p:cNvSpPr txBox="1">
            <a:spLocks noChangeArrowheads="1"/>
          </p:cNvSpPr>
          <p:nvPr/>
        </p:nvSpPr>
        <p:spPr bwMode="auto">
          <a:xfrm>
            <a:off x="679973" y="5052516"/>
            <a:ext cx="6110432" cy="98251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noAutofit/>
          </a:bodyPr>
          <a:lstStyle>
            <a:lvl1pPr marL="93663" indent="-93663" eaLnBrk="0" hangingPunct="0">
              <a:spcBef>
                <a:spcPct val="20000"/>
              </a:spcBef>
              <a:buClr>
                <a:srgbClr val="B33927"/>
              </a:buClr>
              <a:buChar char="›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B33927"/>
              </a:buCl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215527" lvl="1" indent="-215527" eaLnBrk="1" hangingPunct="1">
              <a:lnSpc>
                <a:spcPct val="110000"/>
              </a:lnSpc>
              <a:spcBef>
                <a:spcPts val="704"/>
              </a:spcBef>
              <a:buSzPct val="100000"/>
              <a:buBlip>
                <a:blip r:embed="rId2"/>
              </a:buBlip>
              <a:tabLst>
                <a:tab pos="84962" algn="l"/>
              </a:tabLst>
              <a:defRPr/>
            </a:pPr>
            <a:r>
              <a:rPr lang="en-GB" sz="1200" dirty="0">
                <a:solidFill>
                  <a:srgbClr val="3B3B3A"/>
                </a:solidFill>
                <a:latin typeface="Arial"/>
                <a:cs typeface="Museo 300"/>
              </a:rPr>
              <a:t>High investments in new construction; Highlights in the years 2020 - 2025 (around € 2.7bn) </a:t>
            </a:r>
          </a:p>
          <a:p>
            <a:pPr marL="215527" lvl="1" indent="-215527" eaLnBrk="1" hangingPunct="1">
              <a:lnSpc>
                <a:spcPct val="110000"/>
              </a:lnSpc>
              <a:spcBef>
                <a:spcPts val="704"/>
              </a:spcBef>
              <a:buSzPct val="100000"/>
              <a:buBlip>
                <a:blip r:embed="rId2"/>
              </a:buBlip>
              <a:tabLst>
                <a:tab pos="84962" algn="l"/>
              </a:tabLst>
              <a:defRPr/>
            </a:pPr>
            <a:r>
              <a:rPr lang="en-GB" sz="1200" dirty="0">
                <a:solidFill>
                  <a:srgbClr val="3B3B3A"/>
                </a:solidFill>
                <a:latin typeface="Arial"/>
                <a:cs typeface="Museo 300"/>
              </a:rPr>
              <a:t>Continuous investments in the portfolio </a:t>
            </a:r>
          </a:p>
          <a:p>
            <a:pPr marL="215527" lvl="1" indent="-215527" eaLnBrk="1" hangingPunct="1">
              <a:lnSpc>
                <a:spcPct val="110000"/>
              </a:lnSpc>
              <a:spcBef>
                <a:spcPts val="704"/>
              </a:spcBef>
              <a:buSzPct val="100000"/>
              <a:buBlip>
                <a:blip r:embed="rId2"/>
              </a:buBlip>
              <a:tabLst>
                <a:tab pos="84962" algn="l"/>
              </a:tabLst>
              <a:defRPr/>
            </a:pPr>
            <a:r>
              <a:rPr lang="en-GB" sz="1200" dirty="0">
                <a:solidFill>
                  <a:srgbClr val="3B3B3A"/>
                </a:solidFill>
                <a:latin typeface="Arial"/>
                <a:cs typeface="Museo 300"/>
              </a:rPr>
              <a:t>Due to growth increasing maintenance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B3B3A"/>
              </a:solidFill>
              <a:effectLst/>
              <a:uLnTx/>
              <a:uFillTx/>
              <a:latin typeface="Arial"/>
              <a:ea typeface="ＭＳ Ｐゴシック" pitchFamily="34" charset="-128"/>
              <a:cs typeface="Museo 300"/>
            </a:endParaRP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902333" y="1731414"/>
            <a:ext cx="1164229" cy="2296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>
            <a:noAutofit/>
          </a:bodyPr>
          <a:lstStyle>
            <a:lvl1pPr marL="93663" indent="-93663" eaLnBrk="0" hangingPunct="0">
              <a:spcBef>
                <a:spcPct val="20000"/>
              </a:spcBef>
              <a:buClr>
                <a:srgbClr val="B33927"/>
              </a:buClr>
              <a:buChar char="›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B33927"/>
              </a:buCl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704"/>
              </a:spcBef>
              <a:spcAft>
                <a:spcPts val="0"/>
              </a:spcAft>
              <a:buClr>
                <a:srgbClr val="B33927"/>
              </a:buClr>
              <a:buSzPct val="100000"/>
              <a:buFontTx/>
              <a:buNone/>
              <a:tabLst>
                <a:tab pos="84962" algn="l"/>
              </a:tabLst>
              <a:defRPr/>
            </a:pPr>
            <a:r>
              <a:rPr kumimoji="0" lang="de-DE" sz="1100" b="0" i="0" u="none" strike="noStrike" kern="1200" cap="none" spc="0" normalizeH="0" baseline="0" noProof="0" dirty="0">
                <a:ln>
                  <a:noFill/>
                </a:ln>
                <a:solidFill>
                  <a:srgbClr val="3B3B3A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Museo 700"/>
              </a:rPr>
              <a:t>in € m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539750" y="980728"/>
            <a:ext cx="7848674" cy="613240"/>
          </a:xfrm>
        </p:spPr>
        <p:txBody>
          <a:bodyPr/>
          <a:lstStyle/>
          <a:p>
            <a:r>
              <a:rPr lang="de-DE" dirty="0"/>
              <a:t>Investment volume (without investments currently being purchased)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3B3B3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|  23.02.2020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3B3B3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3B3B3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Housing &amp; EU Finance 2020 - 2027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B3B3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3B3B3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Page </a:t>
            </a:r>
            <a:fld id="{A383D72D-EFF8-482C-85ED-631BE5D9325A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rgbClr val="3B3B3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3B3B3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2" name="Diagram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654583"/>
              </p:ext>
            </p:extLst>
          </p:nvPr>
        </p:nvGraphicFramePr>
        <p:xfrm>
          <a:off x="539552" y="1593968"/>
          <a:ext cx="6391274" cy="349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0579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>
                <a:solidFill>
                  <a:srgbClr val="3B3B3A"/>
                </a:solidFill>
              </a:rPr>
              <a:t>|  23.02.2020</a:t>
            </a:r>
            <a:endParaRPr lang="en-GB">
              <a:solidFill>
                <a:srgbClr val="3B3B3A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>
                <a:solidFill>
                  <a:srgbClr val="3B3B3A"/>
                </a:solidFill>
              </a:rPr>
              <a:t>Housing &amp; EU Finance 2020 - 2027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>
                <a:solidFill>
                  <a:srgbClr val="3B3B3A"/>
                </a:solidFill>
              </a:rPr>
              <a:t>Page </a:t>
            </a:r>
            <a:fld id="{A383D72D-EFF8-482C-85ED-631BE5D9325A}" type="slidenum">
              <a:rPr lang="en-GB" smtClean="0">
                <a:solidFill>
                  <a:srgbClr val="3B3B3A"/>
                </a:solidFill>
              </a:rPr>
              <a:pPr/>
              <a:t>9</a:t>
            </a:fld>
            <a:endParaRPr lang="en-GB">
              <a:solidFill>
                <a:srgbClr val="3B3B3A"/>
              </a:solidFill>
            </a:endParaRPr>
          </a:p>
        </p:txBody>
      </p:sp>
      <p:sp>
        <p:nvSpPr>
          <p:cNvPr id="9" name="Textplatzhalter 7"/>
          <p:cNvSpPr txBox="1">
            <a:spLocks/>
          </p:cNvSpPr>
          <p:nvPr/>
        </p:nvSpPr>
        <p:spPr>
          <a:xfrm>
            <a:off x="539750" y="908720"/>
            <a:ext cx="6696075" cy="360040"/>
          </a:xfrm>
          <a:prstGeom prst="rect">
            <a:avLst/>
          </a:prstGeom>
        </p:spPr>
        <p:txBody>
          <a:bodyPr vert="horz" lIns="0" tIns="35996" rIns="0" bIns="0" rtlCol="0" anchor="t" anchorCtr="0">
            <a:noAutofit/>
          </a:bodyPr>
          <a:lstStyle>
            <a:lvl1pPr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1pPr>
            <a:lvl2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2pPr>
            <a:lvl3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3pPr>
            <a:lvl4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4pPr>
            <a:lvl5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b="1"/>
            </a:lvl5pPr>
            <a:lvl6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6pPr>
            <a:lvl7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7pPr>
            <a:lvl8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8pPr>
            <a:lvl9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9pPr>
          </a:lstStyle>
          <a:p>
            <a:r>
              <a:rPr lang="en-GB" dirty="0"/>
              <a:t>Main points 2020 – 2030  </a:t>
            </a:r>
          </a:p>
        </p:txBody>
      </p:sp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540758"/>
              </p:ext>
            </p:extLst>
          </p:nvPr>
        </p:nvGraphicFramePr>
        <p:xfrm>
          <a:off x="683568" y="2060848"/>
          <a:ext cx="7776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noProof="0"/>
                        <a:t>Use of funds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€ m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noProof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/>
                        <a:t>Origin of funds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€ m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/>
                        <a:t>New construction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1,600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noProof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/>
                        <a:t>EIB / CEB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1,900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Project purchase, new construction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1,850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noProof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/>
                        <a:t>KfW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1,500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/>
                        <a:t>Portfolios purchase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900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noProof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IBB (WFB)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650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noProof="0"/>
                        <a:t>Modernisation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750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noProof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noProof="0" dirty="0"/>
                        <a:t>Other financing* / Equity**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noProof="0"/>
                        <a:t>1,050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noProof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noProof="0">
                          <a:solidFill>
                            <a:schemeClr val="bg1"/>
                          </a:solidFill>
                        </a:rPr>
                        <a:t>5,100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1" noProof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b="1" noProof="0" dirty="0">
                          <a:solidFill>
                            <a:schemeClr val="bg1"/>
                          </a:solidFill>
                        </a:rPr>
                        <a:t>5,100</a:t>
                      </a:r>
                    </a:p>
                  </a:txBody>
                  <a:tcPr>
                    <a:lnL w="12700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Textplatzhalter 7"/>
          <p:cNvSpPr txBox="1">
            <a:spLocks/>
          </p:cNvSpPr>
          <p:nvPr/>
        </p:nvSpPr>
        <p:spPr>
          <a:xfrm>
            <a:off x="683568" y="1340768"/>
            <a:ext cx="3960440" cy="432048"/>
          </a:xfrm>
          <a:prstGeom prst="rect">
            <a:avLst/>
          </a:prstGeom>
        </p:spPr>
        <p:txBody>
          <a:bodyPr vert="horz" lIns="0" tIns="35996" rIns="0" bIns="0" rtlCol="0" anchor="t" anchorCtr="0">
            <a:noAutofit/>
          </a:bodyPr>
          <a:lstStyle>
            <a:lvl1pPr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1pPr>
            <a:lvl2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2pPr>
            <a:lvl3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3pPr>
            <a:lvl4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4pPr>
            <a:lvl5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b="1"/>
            </a:lvl5pPr>
            <a:lvl6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6pPr>
            <a:lvl7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7pPr>
            <a:lvl8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8pPr>
            <a:lvl9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9pPr>
          </a:lstStyle>
          <a:p>
            <a:r>
              <a:rPr lang="en-GB" dirty="0"/>
              <a:t>Investments / financing </a:t>
            </a:r>
          </a:p>
        </p:txBody>
      </p:sp>
      <p:sp>
        <p:nvSpPr>
          <p:cNvPr id="10" name="Textplatzhalter 7"/>
          <p:cNvSpPr txBox="1">
            <a:spLocks/>
          </p:cNvSpPr>
          <p:nvPr/>
        </p:nvSpPr>
        <p:spPr>
          <a:xfrm>
            <a:off x="693092" y="4437112"/>
            <a:ext cx="7767339" cy="864096"/>
          </a:xfrm>
          <a:prstGeom prst="rect">
            <a:avLst/>
          </a:prstGeom>
        </p:spPr>
        <p:txBody>
          <a:bodyPr vert="horz" lIns="0" tIns="35996" rIns="0" bIns="0" rtlCol="0" anchor="t" anchorCtr="0">
            <a:noAutofit/>
          </a:bodyPr>
          <a:lstStyle>
            <a:lvl1pPr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1pPr>
            <a:lvl2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2pPr>
            <a:lvl3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3pPr>
            <a:lvl4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Tx/>
              <a:buNone/>
              <a:defRPr b="1"/>
            </a:lvl4pPr>
            <a:lvl5pPr mar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Arial" panose="020B0604020202020204" pitchFamily="34" charset="0"/>
              <a:buNone/>
              <a:defRPr b="1"/>
            </a:lvl5pPr>
            <a:lvl6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6pPr>
            <a:lvl7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7pPr>
            <a:lvl8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8pPr>
            <a:lvl9pPr marL="0" indent="0">
              <a:lnSpc>
                <a:spcPct val="100000"/>
              </a:lnSpc>
              <a:spcBef>
                <a:spcPts val="0"/>
              </a:spcBef>
              <a:buClrTx/>
              <a:buSzPct val="80000"/>
              <a:buFont typeface="Arial" panose="020B0604020202020204" pitchFamily="34" charset="0"/>
              <a:buNone/>
              <a:defRPr b="1"/>
            </a:lvl9pPr>
          </a:lstStyle>
          <a:p>
            <a:r>
              <a:rPr lang="en-GB" sz="1200" b="0" dirty="0"/>
              <a:t> </a:t>
            </a:r>
            <a:r>
              <a:rPr lang="ro-RO" sz="1200" b="0" dirty="0"/>
              <a:t>* </a:t>
            </a:r>
            <a:r>
              <a:rPr lang="en-GB" sz="1200" b="0" dirty="0"/>
              <a:t>mortgage-backed loans, promissory note loans, registered bonds and other financial instruments </a:t>
            </a:r>
          </a:p>
          <a:p>
            <a:r>
              <a:rPr lang="en-GB" sz="1200" b="0" dirty="0"/>
              <a:t>** reinvested annual results as well as contribution plots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538568" y="476672"/>
            <a:ext cx="8857968" cy="360040"/>
          </a:xfrm>
        </p:spPr>
        <p:txBody>
          <a:bodyPr/>
          <a:lstStyle/>
          <a:p>
            <a:r>
              <a:rPr lang="en-GB" dirty="0"/>
              <a:t>Growth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001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ewobag_2014_PPT">
  <a:themeElements>
    <a:clrScheme name="Gewobag Farben">
      <a:dk1>
        <a:srgbClr val="3B3B3A"/>
      </a:dk1>
      <a:lt1>
        <a:sysClr val="window" lastClr="FFFFFF"/>
      </a:lt1>
      <a:dk2>
        <a:srgbClr val="3B3B3A"/>
      </a:dk2>
      <a:lt2>
        <a:srgbClr val="E6E6E6"/>
      </a:lt2>
      <a:accent1>
        <a:srgbClr val="FFDD00"/>
      </a:accent1>
      <a:accent2>
        <a:srgbClr val="E83162"/>
      </a:accent2>
      <a:accent3>
        <a:srgbClr val="3FC0F0"/>
      </a:accent3>
      <a:accent4>
        <a:srgbClr val="49B165"/>
      </a:accent4>
      <a:accent5>
        <a:srgbClr val="3B3B3A"/>
      </a:accent5>
      <a:accent6>
        <a:srgbClr val="E6E6E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110000"/>
          </a:lnSpc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Gewobag_2014_PPT</Template>
  <TotalTime>0</TotalTime>
  <Words>1638</Words>
  <Application>Microsoft Office PowerPoint</Application>
  <PresentationFormat>Bildschirmpräsentation (4:3)</PresentationFormat>
  <Paragraphs>496</Paragraphs>
  <Slides>20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9" baseType="lpstr">
      <vt:lpstr>ＭＳ Ｐゴシック</vt:lpstr>
      <vt:lpstr>Arial</vt:lpstr>
      <vt:lpstr>Calibri</vt:lpstr>
      <vt:lpstr>Museo 300</vt:lpstr>
      <vt:lpstr>Museo 700</vt:lpstr>
      <vt:lpstr>Times New Roman</vt:lpstr>
      <vt:lpstr>Wingdings</vt:lpstr>
      <vt:lpstr>Gewobag_2014_PPT</vt:lpstr>
      <vt:lpstr>think-cell Folie</vt:lpstr>
      <vt:lpstr> Housing &amp; EU Finance 2020 – 2027  From Objectives to Action – Turning EU Social &amp;  Environmental Policy into positive change for citizens  </vt:lpstr>
      <vt:lpstr>Agenda</vt:lpstr>
      <vt:lpstr>02</vt:lpstr>
      <vt:lpstr>Shareholder specification</vt:lpstr>
      <vt:lpstr>02</vt:lpstr>
      <vt:lpstr>Funding programs of Investitionsbank Berlin (IBB) for real estate and urban development</vt:lpstr>
      <vt:lpstr>Growth</vt:lpstr>
      <vt:lpstr>Growth</vt:lpstr>
      <vt:lpstr>Growth </vt:lpstr>
      <vt:lpstr>03</vt:lpstr>
      <vt:lpstr>Contract negotiations</vt:lpstr>
      <vt:lpstr>The essential covenants</vt:lpstr>
      <vt:lpstr>04</vt:lpstr>
      <vt:lpstr>The repayment structure of the EIB loan</vt:lpstr>
      <vt:lpstr>05</vt:lpstr>
      <vt:lpstr>Project financing requirements (1/2)  </vt:lpstr>
      <vt:lpstr>Project financing requirements (2/2)  </vt:lpstr>
      <vt:lpstr>PowerPoint-Präsentation</vt:lpstr>
      <vt:lpstr>Gewobag – The whole variety of Berlin</vt:lpstr>
      <vt:lpstr>Thank you very much for your attention!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2020-03-03T14:22:27Z</dcterms:created>
  <dcterms:modified xsi:type="dcterms:W3CDTF">2020-03-04T09:48:08Z</dcterms:modified>
</cp:coreProperties>
</file>